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79" r:id="rId9"/>
    <p:sldId id="277" r:id="rId10"/>
    <p:sldId id="265" r:id="rId11"/>
    <p:sldId id="266" r:id="rId12"/>
    <p:sldId id="267" r:id="rId13"/>
    <p:sldId id="268" r:id="rId14"/>
    <p:sldId id="273" r:id="rId15"/>
    <p:sldId id="274" r:id="rId16"/>
    <p:sldId id="280" r:id="rId17"/>
    <p:sldId id="262" r:id="rId18"/>
    <p:sldId id="275" r:id="rId19"/>
    <p:sldId id="276"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02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080AD71-B066-4089-B65D-1ADB5C1BEDB8}" type="datetimeFigureOut">
              <a:rPr lang="en-US" smtClean="0"/>
              <a:pPr/>
              <a:t>6/6/2013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5DDF01F-235B-4158-B38D-3BAD68689F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80AD71-B066-4089-B65D-1ADB5C1BEDB8}"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DF01F-235B-4158-B38D-3BAD68689F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80AD71-B066-4089-B65D-1ADB5C1BEDB8}" type="datetimeFigureOut">
              <a:rPr lang="en-US" smtClean="0"/>
              <a:pPr/>
              <a:t>6/6/2013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DDF01F-235B-4158-B38D-3BAD68689F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080AD71-B066-4089-B65D-1ADB5C1BEDB8}" type="datetimeFigureOut">
              <a:rPr lang="en-US" smtClean="0"/>
              <a:pPr/>
              <a:t>6/6/2013</a:t>
            </a:fld>
            <a:endParaRPr lang="en-US"/>
          </a:p>
        </p:txBody>
      </p:sp>
      <p:sp>
        <p:nvSpPr>
          <p:cNvPr id="9" name="Slide Number Placeholder 8"/>
          <p:cNvSpPr>
            <a:spLocks noGrp="1"/>
          </p:cNvSpPr>
          <p:nvPr>
            <p:ph type="sldNum" sz="quarter" idx="15"/>
          </p:nvPr>
        </p:nvSpPr>
        <p:spPr/>
        <p:txBody>
          <a:bodyPr rtlCol="0"/>
          <a:lstStyle/>
          <a:p>
            <a:fld id="{35DDF01F-235B-4158-B38D-3BAD68689F4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080AD71-B066-4089-B65D-1ADB5C1BEDB8}" type="datetimeFigureOut">
              <a:rPr lang="en-US" smtClean="0"/>
              <a:pPr/>
              <a:t>6/6/2013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5DDF01F-235B-4158-B38D-3BAD68689F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80AD71-B066-4089-B65D-1ADB5C1BEDB8}" type="datetimeFigureOut">
              <a:rPr lang="en-US" smtClean="0"/>
              <a:pPr/>
              <a:t>6/6/2013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DDF01F-235B-4158-B38D-3BAD68689F4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080AD71-B066-4089-B65D-1ADB5C1BEDB8}" type="datetimeFigureOut">
              <a:rPr lang="en-US" smtClean="0"/>
              <a:pPr/>
              <a:t>6/6/2013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DDF01F-235B-4158-B38D-3BAD68689F4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080AD71-B066-4089-B65D-1ADB5C1BEDB8}" type="datetimeFigureOut">
              <a:rPr lang="en-US" smtClean="0"/>
              <a:pPr/>
              <a:t>6/6/2013</a:t>
            </a:fld>
            <a:endParaRPr lang="en-US"/>
          </a:p>
        </p:txBody>
      </p:sp>
      <p:sp>
        <p:nvSpPr>
          <p:cNvPr id="7" name="Slide Number Placeholder 6"/>
          <p:cNvSpPr>
            <a:spLocks noGrp="1"/>
          </p:cNvSpPr>
          <p:nvPr>
            <p:ph type="sldNum" sz="quarter" idx="11"/>
          </p:nvPr>
        </p:nvSpPr>
        <p:spPr/>
        <p:txBody>
          <a:bodyPr rtlCol="0"/>
          <a:lstStyle/>
          <a:p>
            <a:fld id="{35DDF01F-235B-4158-B38D-3BAD68689F4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0AD71-B066-4089-B65D-1ADB5C1BEDB8}" type="datetimeFigureOut">
              <a:rPr lang="en-US" smtClean="0"/>
              <a:pPr/>
              <a:t>6/6/2013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DDF01F-235B-4158-B38D-3BAD68689F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080AD71-B066-4089-B65D-1ADB5C1BEDB8}" type="datetimeFigureOut">
              <a:rPr lang="en-US" smtClean="0"/>
              <a:pPr/>
              <a:t>6/6/2013</a:t>
            </a:fld>
            <a:endParaRPr lang="en-US"/>
          </a:p>
        </p:txBody>
      </p:sp>
      <p:sp>
        <p:nvSpPr>
          <p:cNvPr id="22" name="Slide Number Placeholder 21"/>
          <p:cNvSpPr>
            <a:spLocks noGrp="1"/>
          </p:cNvSpPr>
          <p:nvPr>
            <p:ph type="sldNum" sz="quarter" idx="15"/>
          </p:nvPr>
        </p:nvSpPr>
        <p:spPr/>
        <p:txBody>
          <a:bodyPr rtlCol="0"/>
          <a:lstStyle/>
          <a:p>
            <a:fld id="{35DDF01F-235B-4158-B38D-3BAD68689F4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080AD71-B066-4089-B65D-1ADB5C1BEDB8}" type="datetimeFigureOut">
              <a:rPr lang="en-US" smtClean="0"/>
              <a:pPr/>
              <a:t>6/6/2013</a:t>
            </a:fld>
            <a:endParaRPr lang="en-US"/>
          </a:p>
        </p:txBody>
      </p:sp>
      <p:sp>
        <p:nvSpPr>
          <p:cNvPr id="18" name="Slide Number Placeholder 17"/>
          <p:cNvSpPr>
            <a:spLocks noGrp="1"/>
          </p:cNvSpPr>
          <p:nvPr>
            <p:ph type="sldNum" sz="quarter" idx="11"/>
          </p:nvPr>
        </p:nvSpPr>
        <p:spPr/>
        <p:txBody>
          <a:bodyPr rtlCol="0"/>
          <a:lstStyle/>
          <a:p>
            <a:fld id="{35DDF01F-235B-4158-B38D-3BAD68689F4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80AD71-B066-4089-B65D-1ADB5C1BEDB8}" type="datetimeFigureOut">
              <a:rPr lang="en-US" smtClean="0"/>
              <a:pPr/>
              <a:t>6/6/2013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5DDF01F-235B-4158-B38D-3BAD68689F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752600"/>
            <a:ext cx="6858000" cy="1905000"/>
          </a:xfrm>
        </p:spPr>
        <p:txBody>
          <a:bodyPr>
            <a:normAutofit fontScale="90000"/>
          </a:bodyPr>
          <a:lstStyle/>
          <a:p>
            <a:pPr algn="ctr"/>
            <a:r>
              <a:rPr lang="en-US" sz="3600" dirty="0" smtClean="0"/>
              <a:t>Sycamore Creek Elementary </a:t>
            </a:r>
            <a:br>
              <a:rPr lang="en-US" sz="3600" dirty="0" smtClean="0"/>
            </a:br>
            <a:r>
              <a:rPr lang="en-US" sz="3600" dirty="0" smtClean="0"/>
              <a:t/>
            </a:r>
            <a:br>
              <a:rPr lang="en-US" sz="3600" dirty="0" smtClean="0"/>
            </a:br>
            <a:r>
              <a:rPr lang="en-US" dirty="0" smtClean="0"/>
              <a:t>Before and After school Program</a:t>
            </a:r>
            <a:br>
              <a:rPr lang="en-US" dirty="0" smtClean="0"/>
            </a:br>
            <a:r>
              <a:rPr lang="en-US" dirty="0" smtClean="0"/>
              <a:t/>
            </a:r>
            <a:br>
              <a:rPr lang="en-US" dirty="0" smtClean="0"/>
            </a:br>
            <a:r>
              <a:rPr lang="en-US" sz="3600" dirty="0" smtClean="0"/>
              <a:t>Parent information meeting</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b="1" dirty="0" smtClean="0">
                <a:solidFill>
                  <a:schemeClr val="accent2">
                    <a:lumMod val="75000"/>
                  </a:schemeClr>
                </a:solidFill>
              </a:rPr>
              <a:t>Scheduled Early Release Days</a:t>
            </a:r>
            <a:endParaRPr lang="en-US" b="1" dirty="0">
              <a:solidFill>
                <a:schemeClr val="accent2">
                  <a:lumMod val="75000"/>
                </a:schemeClr>
              </a:solidFill>
            </a:endParaRPr>
          </a:p>
        </p:txBody>
      </p:sp>
      <p:sp>
        <p:nvSpPr>
          <p:cNvPr id="3" name="Content Placeholder 2"/>
          <p:cNvSpPr>
            <a:spLocks noGrp="1"/>
          </p:cNvSpPr>
          <p:nvPr>
            <p:ph sz="quarter" idx="1"/>
          </p:nvPr>
        </p:nvSpPr>
        <p:spPr/>
        <p:txBody>
          <a:bodyPr/>
          <a:lstStyle/>
          <a:p>
            <a:r>
              <a:rPr lang="en-US" sz="2800" dirty="0" smtClean="0"/>
              <a:t>On early release days, the After School Program, which will start at the time of school dismissal and extend until regular closing time.</a:t>
            </a:r>
          </a:p>
          <a:p>
            <a:pPr>
              <a:buNone/>
            </a:pPr>
            <a:endParaRPr lang="en-US" sz="2800" dirty="0" smtClean="0"/>
          </a:p>
          <a:p>
            <a:r>
              <a:rPr lang="en-US" sz="2800" dirty="0" smtClean="0"/>
              <a:t>Teacher Assistants and support personnel will run the program until teachers complete their staff development.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lstStyle/>
          <a:p>
            <a:r>
              <a:rPr lang="en-US" b="1" dirty="0" smtClean="0">
                <a:solidFill>
                  <a:schemeClr val="accent2">
                    <a:lumMod val="75000"/>
                  </a:schemeClr>
                </a:solidFill>
              </a:rPr>
              <a:t>Inclement Weather Procedures</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990600"/>
            <a:ext cx="7772400" cy="5483352"/>
          </a:xfrm>
        </p:spPr>
        <p:txBody>
          <a:bodyPr>
            <a:normAutofit/>
          </a:bodyPr>
          <a:lstStyle/>
          <a:p>
            <a:r>
              <a:rPr lang="en-US" dirty="0" smtClean="0"/>
              <a:t>If school closes early, the After School program will close early.  </a:t>
            </a:r>
          </a:p>
          <a:p>
            <a:pPr lvl="1"/>
            <a:r>
              <a:rPr lang="en-US" dirty="0" smtClean="0"/>
              <a:t>For example, if the school closes one hour early, the after school program will close one hour early.</a:t>
            </a:r>
          </a:p>
          <a:p>
            <a:r>
              <a:rPr lang="en-US" dirty="0" smtClean="0"/>
              <a:t>If there is a delay, the Before School program will delay.</a:t>
            </a:r>
          </a:p>
          <a:p>
            <a:pPr lvl="1"/>
            <a:r>
              <a:rPr lang="en-US" dirty="0" smtClean="0"/>
              <a:t>For example, if school starts one hour late, the after school program starts one hour late.</a:t>
            </a:r>
          </a:p>
          <a:p>
            <a:r>
              <a:rPr lang="en-US" i="1" dirty="0" smtClean="0"/>
              <a:t>Exception to this procedure</a:t>
            </a:r>
            <a:r>
              <a:rPr lang="en-US" dirty="0" smtClean="0"/>
              <a:t>: Weather conditions that necessitate the immediate closing of the program.  The decision will be decided by the principal.</a:t>
            </a:r>
          </a:p>
          <a:p>
            <a:r>
              <a:rPr lang="en-US" dirty="0" smtClean="0"/>
              <a:t>The After School Program</a:t>
            </a:r>
            <a:r>
              <a:rPr lang="en-US" b="1" dirty="0" smtClean="0"/>
              <a:t> will not operate</a:t>
            </a:r>
            <a:r>
              <a:rPr lang="en-US" dirty="0" smtClean="0"/>
              <a:t> if there is a cancellation of school.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b="1" dirty="0" smtClean="0">
                <a:solidFill>
                  <a:schemeClr val="accent2">
                    <a:lumMod val="75000"/>
                  </a:schemeClr>
                </a:solidFill>
              </a:rPr>
              <a:t>In Case of Illness</a:t>
            </a:r>
            <a:endParaRPr lang="en-US" b="1" dirty="0">
              <a:solidFill>
                <a:schemeClr val="accent2">
                  <a:lumMod val="75000"/>
                </a:schemeClr>
              </a:solidFill>
            </a:endParaRPr>
          </a:p>
        </p:txBody>
      </p:sp>
      <p:sp>
        <p:nvSpPr>
          <p:cNvPr id="3" name="Content Placeholder 2"/>
          <p:cNvSpPr>
            <a:spLocks noGrp="1"/>
          </p:cNvSpPr>
          <p:nvPr>
            <p:ph sz="quarter" idx="1"/>
          </p:nvPr>
        </p:nvSpPr>
        <p:spPr/>
        <p:txBody>
          <a:bodyPr/>
          <a:lstStyle/>
          <a:p>
            <a:r>
              <a:rPr lang="en-US" dirty="0" smtClean="0"/>
              <a:t>If a child becomes ill, the parent, or designated adult, will be called to pick up the child as soon as possible.  </a:t>
            </a:r>
          </a:p>
          <a:p>
            <a:pPr lvl="1"/>
            <a:r>
              <a:rPr lang="en-US" dirty="0" smtClean="0"/>
              <a:t>All parents should have/must provide an emergency number, which can be called if the parent cannot be reached.  </a:t>
            </a:r>
          </a:p>
          <a:p>
            <a:pPr lvl="1"/>
            <a:r>
              <a:rPr lang="en-US" dirty="0" smtClean="0"/>
              <a:t>In addition, the name of the child’s family physician is kept on file at the program site.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55638"/>
          </a:xfrm>
        </p:spPr>
        <p:txBody>
          <a:bodyPr/>
          <a:lstStyle/>
          <a:p>
            <a:r>
              <a:rPr lang="en-US" b="1" dirty="0" smtClean="0">
                <a:solidFill>
                  <a:schemeClr val="accent2">
                    <a:lumMod val="75000"/>
                  </a:schemeClr>
                </a:solidFill>
              </a:rPr>
              <a:t>Discipline Procedures</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1066800"/>
            <a:ext cx="7467600" cy="5407152"/>
          </a:xfrm>
        </p:spPr>
        <p:txBody>
          <a:bodyPr>
            <a:normAutofit fontScale="92500" lnSpcReduction="10000"/>
          </a:bodyPr>
          <a:lstStyle/>
          <a:p>
            <a:r>
              <a:rPr lang="en-US" dirty="0" smtClean="0"/>
              <a:t>It is important that children respect themselves, other people, and property. </a:t>
            </a:r>
          </a:p>
          <a:p>
            <a:r>
              <a:rPr lang="en-US" dirty="0" smtClean="0"/>
              <a:t>Occasionally, children will need to be removed from a situation when they cannot act appropriately.  The student may be taken to the office or another place to regain his/her composure.</a:t>
            </a:r>
          </a:p>
          <a:p>
            <a:r>
              <a:rPr lang="en-US" dirty="0" smtClean="0"/>
              <a:t>If problems with a child seem to arise frequently, the parent will be notified and a conference scheduled to discuss these concerns.  Persistent and/or severe misbehavior may result in the child being </a:t>
            </a:r>
            <a:r>
              <a:rPr lang="en-US" u="sng" dirty="0" smtClean="0"/>
              <a:t>withdrawn from the program.  </a:t>
            </a:r>
          </a:p>
          <a:p>
            <a:r>
              <a:rPr lang="en-US" b="1" dirty="0" smtClean="0"/>
              <a:t>We must have a copy of the </a:t>
            </a:r>
            <a:r>
              <a:rPr lang="en-US" b="1" i="1" dirty="0" smtClean="0"/>
              <a:t>Discipline Policy and Behavior Management Policy</a:t>
            </a:r>
            <a:r>
              <a:rPr lang="en-US" b="1" dirty="0" smtClean="0"/>
              <a:t> with the parent’s signature in each child’s folder.  </a:t>
            </a:r>
          </a:p>
          <a:p>
            <a:r>
              <a:rPr lang="en-US" b="1" dirty="0" smtClean="0"/>
              <a:t>Please be sure to check the list for your child’s name to see if we still need a form from you.</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solidFill>
                  <a:srgbClr val="0070C0"/>
                </a:solidFill>
              </a:rPr>
              <a:t>As Crocodiles we CHOMP</a:t>
            </a:r>
            <a:endParaRPr lang="en-US" b="1" dirty="0">
              <a:solidFill>
                <a:srgbClr val="0070C0"/>
              </a:solidFill>
            </a:endParaRPr>
          </a:p>
        </p:txBody>
      </p:sp>
      <p:graphicFrame>
        <p:nvGraphicFramePr>
          <p:cNvPr id="4" name="Table 3"/>
          <p:cNvGraphicFramePr>
            <a:graphicFrameLocks noGrp="1"/>
          </p:cNvGraphicFramePr>
          <p:nvPr/>
        </p:nvGraphicFramePr>
        <p:xfrm>
          <a:off x="609600" y="914400"/>
          <a:ext cx="7391400" cy="5861304"/>
        </p:xfrm>
        <a:graphic>
          <a:graphicData uri="http://schemas.openxmlformats.org/drawingml/2006/table">
            <a:tbl>
              <a:tblPr/>
              <a:tblGrid>
                <a:gridCol w="3695700"/>
                <a:gridCol w="3695700"/>
              </a:tblGrid>
              <a:tr h="1112520">
                <a:tc>
                  <a:txBody>
                    <a:bodyPr/>
                    <a:lstStyle/>
                    <a:p>
                      <a:pPr marL="0" marR="0" algn="ctr">
                        <a:lnSpc>
                          <a:spcPct val="115000"/>
                        </a:lnSpc>
                        <a:spcBef>
                          <a:spcPts val="0"/>
                        </a:spcBef>
                        <a:spcAft>
                          <a:spcPts val="0"/>
                        </a:spcAft>
                      </a:pPr>
                      <a:r>
                        <a:rPr lang="en-US" sz="3000" dirty="0">
                          <a:latin typeface="Comic Sans MS"/>
                          <a:ea typeface="Calibri"/>
                          <a:cs typeface="Times New Roman"/>
                        </a:rPr>
                        <a:t>C</a:t>
                      </a:r>
                      <a:endParaRPr lang="en-US" sz="700" dirty="0">
                        <a:latin typeface="Calibri"/>
                        <a:ea typeface="Calibri"/>
                        <a:cs typeface="Times New Roman"/>
                      </a:endParaRPr>
                    </a:p>
                    <a:p>
                      <a:pPr marL="0" marR="0" algn="ctr">
                        <a:lnSpc>
                          <a:spcPct val="115000"/>
                        </a:lnSpc>
                        <a:spcBef>
                          <a:spcPts val="0"/>
                        </a:spcBef>
                        <a:spcAft>
                          <a:spcPts val="0"/>
                        </a:spcAft>
                      </a:pPr>
                      <a:r>
                        <a:rPr lang="en-US" sz="1600" dirty="0">
                          <a:latin typeface="Comic Sans MS"/>
                          <a:ea typeface="Calibri"/>
                          <a:cs typeface="Times New Roman"/>
                        </a:rPr>
                        <a:t>Cooperative</a:t>
                      </a:r>
                      <a:endParaRPr lang="en-US"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Comic Sans MS"/>
                        <a:buChar char="-"/>
                      </a:pPr>
                      <a:r>
                        <a:rPr lang="en-US" sz="1600" b="0" dirty="0">
                          <a:latin typeface="Comic Sans MS"/>
                          <a:ea typeface="Calibri"/>
                          <a:cs typeface="Times New Roman"/>
                        </a:rPr>
                        <a:t>Willingness and ability to work with others</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b="0" dirty="0">
                          <a:latin typeface="Comic Sans MS"/>
                          <a:ea typeface="Calibri"/>
                          <a:cs typeface="Times New Roman"/>
                        </a:rPr>
                        <a:t>Being a “team player”</a:t>
                      </a:r>
                      <a:endParaRPr lang="en-US" sz="16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520">
                <a:tc>
                  <a:txBody>
                    <a:bodyPr/>
                    <a:lstStyle/>
                    <a:p>
                      <a:pPr marL="0" marR="0" algn="ctr">
                        <a:lnSpc>
                          <a:spcPct val="115000"/>
                        </a:lnSpc>
                        <a:spcBef>
                          <a:spcPts val="0"/>
                        </a:spcBef>
                        <a:spcAft>
                          <a:spcPts val="0"/>
                        </a:spcAft>
                      </a:pPr>
                      <a:r>
                        <a:rPr lang="en-US" sz="3000" dirty="0">
                          <a:latin typeface="Comic Sans MS"/>
                          <a:ea typeface="Calibri"/>
                          <a:cs typeface="Times New Roman"/>
                        </a:rPr>
                        <a:t>H</a:t>
                      </a:r>
                      <a:endParaRPr lang="en-US" sz="700" dirty="0">
                        <a:latin typeface="Calibri"/>
                        <a:ea typeface="Calibri"/>
                        <a:cs typeface="Times New Roman"/>
                      </a:endParaRPr>
                    </a:p>
                    <a:p>
                      <a:pPr marL="0" marR="0" algn="ctr">
                        <a:lnSpc>
                          <a:spcPct val="115000"/>
                        </a:lnSpc>
                        <a:spcBef>
                          <a:spcPts val="0"/>
                        </a:spcBef>
                        <a:spcAft>
                          <a:spcPts val="0"/>
                        </a:spcAft>
                      </a:pPr>
                      <a:r>
                        <a:rPr lang="en-US" sz="1600" dirty="0">
                          <a:latin typeface="Comic Sans MS"/>
                          <a:ea typeface="Calibri"/>
                          <a:cs typeface="Times New Roman"/>
                        </a:rPr>
                        <a:t>Honest</a:t>
                      </a:r>
                      <a:endParaRPr lang="en-US"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Being trustworthy</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Ownership over actions</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Having integrity and the courage to do the right thing </a:t>
                      </a:r>
                      <a:endParaRPr lang="en-US" sz="16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520">
                <a:tc>
                  <a:txBody>
                    <a:bodyPr/>
                    <a:lstStyle/>
                    <a:p>
                      <a:pPr marL="0" marR="0" algn="ctr">
                        <a:lnSpc>
                          <a:spcPct val="115000"/>
                        </a:lnSpc>
                        <a:spcBef>
                          <a:spcPts val="0"/>
                        </a:spcBef>
                        <a:spcAft>
                          <a:spcPts val="0"/>
                        </a:spcAft>
                      </a:pPr>
                      <a:r>
                        <a:rPr lang="en-US" sz="3000" dirty="0">
                          <a:latin typeface="Comic Sans MS"/>
                          <a:ea typeface="Calibri"/>
                          <a:cs typeface="Times New Roman"/>
                        </a:rPr>
                        <a:t>O</a:t>
                      </a:r>
                      <a:endParaRPr lang="en-US" sz="700" dirty="0">
                        <a:latin typeface="Calibri"/>
                        <a:ea typeface="Calibri"/>
                        <a:cs typeface="Times New Roman"/>
                      </a:endParaRPr>
                    </a:p>
                    <a:p>
                      <a:pPr marL="0" marR="0" algn="ctr">
                        <a:lnSpc>
                          <a:spcPct val="115000"/>
                        </a:lnSpc>
                        <a:spcBef>
                          <a:spcPts val="0"/>
                        </a:spcBef>
                        <a:spcAft>
                          <a:spcPts val="0"/>
                        </a:spcAft>
                      </a:pPr>
                      <a:r>
                        <a:rPr lang="en-US" sz="1600" dirty="0">
                          <a:latin typeface="Comic Sans MS"/>
                          <a:ea typeface="Calibri"/>
                          <a:cs typeface="Times New Roman"/>
                        </a:rPr>
                        <a:t>On Task</a:t>
                      </a:r>
                      <a:endParaRPr lang="en-US"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Focused on task</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Following directions</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Quality work</a:t>
                      </a:r>
                      <a:endParaRPr lang="en-US" sz="16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520">
                <a:tc>
                  <a:txBody>
                    <a:bodyPr/>
                    <a:lstStyle/>
                    <a:p>
                      <a:pPr marL="0" marR="0" algn="ctr">
                        <a:lnSpc>
                          <a:spcPct val="115000"/>
                        </a:lnSpc>
                        <a:spcBef>
                          <a:spcPts val="0"/>
                        </a:spcBef>
                        <a:spcAft>
                          <a:spcPts val="0"/>
                        </a:spcAft>
                      </a:pPr>
                      <a:r>
                        <a:rPr lang="en-US" sz="3000">
                          <a:latin typeface="Comic Sans MS"/>
                          <a:ea typeface="Calibri"/>
                          <a:cs typeface="Times New Roman"/>
                        </a:rPr>
                        <a:t>M</a:t>
                      </a:r>
                      <a:endParaRPr lang="en-US" sz="700">
                        <a:latin typeface="Calibri"/>
                        <a:ea typeface="Calibri"/>
                        <a:cs typeface="Times New Roman"/>
                      </a:endParaRPr>
                    </a:p>
                    <a:p>
                      <a:pPr marL="0" marR="0" algn="ctr">
                        <a:lnSpc>
                          <a:spcPct val="115000"/>
                        </a:lnSpc>
                        <a:spcBef>
                          <a:spcPts val="0"/>
                        </a:spcBef>
                        <a:spcAft>
                          <a:spcPts val="0"/>
                        </a:spcAft>
                      </a:pPr>
                      <a:r>
                        <a:rPr lang="en-US" sz="1600">
                          <a:latin typeface="Comic Sans MS"/>
                          <a:ea typeface="Calibri"/>
                          <a:cs typeface="Times New Roman"/>
                        </a:rPr>
                        <a:t>Mindful</a:t>
                      </a:r>
                      <a:endParaRPr lang="en-US" sz="70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Consciously thinking about how actions/words impact self and others </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Aware of surroundings</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Safety first</a:t>
                      </a:r>
                      <a:endParaRPr lang="en-US" sz="16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2520">
                <a:tc>
                  <a:txBody>
                    <a:bodyPr/>
                    <a:lstStyle/>
                    <a:p>
                      <a:pPr marL="0" marR="0" algn="ctr">
                        <a:lnSpc>
                          <a:spcPct val="115000"/>
                        </a:lnSpc>
                        <a:spcBef>
                          <a:spcPts val="0"/>
                        </a:spcBef>
                        <a:spcAft>
                          <a:spcPts val="0"/>
                        </a:spcAft>
                      </a:pPr>
                      <a:r>
                        <a:rPr lang="en-US" sz="3000" dirty="0">
                          <a:latin typeface="Comic Sans MS"/>
                          <a:ea typeface="Calibri"/>
                          <a:cs typeface="Times New Roman"/>
                        </a:rPr>
                        <a:t>P</a:t>
                      </a:r>
                      <a:endParaRPr lang="en-US" sz="700" dirty="0">
                        <a:latin typeface="Calibri"/>
                        <a:ea typeface="Calibri"/>
                        <a:cs typeface="Times New Roman"/>
                      </a:endParaRPr>
                    </a:p>
                    <a:p>
                      <a:pPr marL="0" marR="0" algn="ctr">
                        <a:lnSpc>
                          <a:spcPct val="115000"/>
                        </a:lnSpc>
                        <a:spcBef>
                          <a:spcPts val="0"/>
                        </a:spcBef>
                        <a:spcAft>
                          <a:spcPts val="0"/>
                        </a:spcAft>
                      </a:pPr>
                      <a:r>
                        <a:rPr lang="en-US" sz="1600" dirty="0">
                          <a:latin typeface="Comic Sans MS"/>
                          <a:ea typeface="Calibri"/>
                          <a:cs typeface="Times New Roman"/>
                        </a:rPr>
                        <a:t>Prepared to Learn</a:t>
                      </a:r>
                      <a:endParaRPr lang="en-US" sz="7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Ready to learn</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Materials are ready</a:t>
                      </a:r>
                      <a:endParaRPr lang="en-US" sz="1600" dirty="0">
                        <a:latin typeface="Calibri"/>
                        <a:ea typeface="Calibri"/>
                        <a:cs typeface="Times New Roman"/>
                      </a:endParaRPr>
                    </a:p>
                    <a:p>
                      <a:pPr marL="342900" marR="0" lvl="0" indent="-342900" algn="l">
                        <a:lnSpc>
                          <a:spcPct val="115000"/>
                        </a:lnSpc>
                        <a:spcBef>
                          <a:spcPts val="0"/>
                        </a:spcBef>
                        <a:spcAft>
                          <a:spcPts val="0"/>
                        </a:spcAft>
                        <a:buFont typeface="Comic Sans MS"/>
                        <a:buChar char="-"/>
                      </a:pPr>
                      <a:r>
                        <a:rPr lang="en-US" sz="1600" dirty="0">
                          <a:latin typeface="Comic Sans MS"/>
                          <a:ea typeface="Calibri"/>
                          <a:cs typeface="Times New Roman"/>
                        </a:rPr>
                        <a:t>Accountability </a:t>
                      </a:r>
                      <a:endParaRPr lang="en-US" sz="1600" dirty="0">
                        <a:latin typeface="Calibri"/>
                        <a:ea typeface="Calibri"/>
                        <a:cs typeface="Times New Roman"/>
                      </a:endParaRPr>
                    </a:p>
                  </a:txBody>
                  <a:tcPr marL="42980" marR="429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lstStyle/>
          <a:p>
            <a:r>
              <a:rPr lang="en-US" b="1" dirty="0" smtClean="0">
                <a:solidFill>
                  <a:srgbClr val="0070C0"/>
                </a:solidFill>
              </a:rPr>
              <a:t>Monthly Fees</a:t>
            </a:r>
            <a:endParaRPr lang="en-US" b="1" dirty="0">
              <a:solidFill>
                <a:srgbClr val="0070C0"/>
              </a:solidFill>
            </a:endParaRPr>
          </a:p>
        </p:txBody>
      </p:sp>
      <p:sp>
        <p:nvSpPr>
          <p:cNvPr id="3" name="Content Placeholder 2"/>
          <p:cNvSpPr>
            <a:spLocks noGrp="1"/>
          </p:cNvSpPr>
          <p:nvPr>
            <p:ph sz="quarter" idx="1"/>
          </p:nvPr>
        </p:nvSpPr>
        <p:spPr>
          <a:xfrm>
            <a:off x="457200" y="990600"/>
            <a:ext cx="8077200" cy="5483352"/>
          </a:xfrm>
        </p:spPr>
        <p:txBody>
          <a:bodyPr>
            <a:normAutofit/>
          </a:bodyPr>
          <a:lstStyle/>
          <a:p>
            <a:r>
              <a:rPr lang="en-US" dirty="0" smtClean="0"/>
              <a:t>Due on the dates designated on the WCPSS payment schedule for each track. </a:t>
            </a:r>
          </a:p>
          <a:p>
            <a:pPr lvl="1"/>
            <a:r>
              <a:rPr lang="en-US" dirty="0" smtClean="0"/>
              <a:t>See website for link</a:t>
            </a:r>
          </a:p>
          <a:p>
            <a:r>
              <a:rPr lang="en-US" dirty="0" smtClean="0"/>
              <a:t>Fees are not prorated for any reason including a child’s illness, family vacation, or change in the work schedule, etc. </a:t>
            </a:r>
          </a:p>
          <a:p>
            <a:r>
              <a:rPr lang="en-US" dirty="0" smtClean="0"/>
              <a:t>Each payment covers </a:t>
            </a:r>
            <a:r>
              <a:rPr lang="en-US" u="sng" dirty="0" smtClean="0"/>
              <a:t>20 school days</a:t>
            </a:r>
            <a:r>
              <a:rPr lang="en-US" dirty="0" smtClean="0"/>
              <a:t>.  </a:t>
            </a:r>
            <a:r>
              <a:rPr lang="en-US" i="1" dirty="0" smtClean="0"/>
              <a:t>You do not pay for teacher workdays, track out days, or holidays when children are not in school.</a:t>
            </a:r>
            <a:r>
              <a:rPr lang="en-US" dirty="0" smtClean="0"/>
              <a:t>  School is in session for a total of 180 days.  </a:t>
            </a:r>
          </a:p>
          <a:p>
            <a:pPr lvl="1"/>
            <a:r>
              <a:rPr lang="en-US" dirty="0" smtClean="0"/>
              <a:t>The full monthly fee is due regardless of the number of days the child is absent from the program for illness, family trips, etc.</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lstStyle/>
          <a:p>
            <a:r>
              <a:rPr lang="en-US" b="1" dirty="0" smtClean="0">
                <a:solidFill>
                  <a:srgbClr val="0070C0"/>
                </a:solidFill>
              </a:rPr>
              <a:t>Monthly Fees</a:t>
            </a:r>
            <a:endParaRPr lang="en-US" b="1" dirty="0">
              <a:solidFill>
                <a:srgbClr val="0070C0"/>
              </a:solidFill>
            </a:endParaRPr>
          </a:p>
        </p:txBody>
      </p:sp>
      <p:sp>
        <p:nvSpPr>
          <p:cNvPr id="3" name="Content Placeholder 2"/>
          <p:cNvSpPr>
            <a:spLocks noGrp="1"/>
          </p:cNvSpPr>
          <p:nvPr>
            <p:ph sz="quarter" idx="1"/>
          </p:nvPr>
        </p:nvSpPr>
        <p:spPr>
          <a:xfrm>
            <a:off x="457200" y="990600"/>
            <a:ext cx="8077200" cy="5483352"/>
          </a:xfrm>
        </p:spPr>
        <p:txBody>
          <a:bodyPr>
            <a:normAutofit lnSpcReduction="10000"/>
          </a:bodyPr>
          <a:lstStyle/>
          <a:p>
            <a:r>
              <a:rPr lang="en-US" b="1" dirty="0" smtClean="0"/>
              <a:t>CASH CANNOT BE ACCEPTED.</a:t>
            </a:r>
            <a:r>
              <a:rPr lang="en-US" dirty="0" smtClean="0"/>
              <a:t> </a:t>
            </a:r>
          </a:p>
          <a:p>
            <a:pPr>
              <a:buNone/>
            </a:pPr>
            <a:r>
              <a:rPr lang="en-US" dirty="0" smtClean="0"/>
              <a:t> </a:t>
            </a:r>
          </a:p>
          <a:p>
            <a:r>
              <a:rPr lang="en-US" b="1" dirty="0" smtClean="0"/>
              <a:t>Checks</a:t>
            </a:r>
            <a:r>
              <a:rPr lang="en-US" dirty="0" smtClean="0"/>
              <a:t> are made payable Sycamore Creek </a:t>
            </a:r>
          </a:p>
          <a:p>
            <a:pPr lvl="1"/>
            <a:r>
              <a:rPr lang="en-US" sz="2400" dirty="0" smtClean="0"/>
              <a:t>children’s name and grades written on memo line</a:t>
            </a:r>
          </a:p>
          <a:p>
            <a:pPr lvl="1"/>
            <a:endParaRPr lang="en-US" dirty="0" smtClean="0"/>
          </a:p>
          <a:p>
            <a:r>
              <a:rPr lang="en-US" dirty="0" smtClean="0"/>
              <a:t> If one check is returned from the bank, parents will make all future payments with a certified check or money order.  There is a </a:t>
            </a:r>
            <a:r>
              <a:rPr lang="en-US" b="1" dirty="0" smtClean="0"/>
              <a:t>$10</a:t>
            </a:r>
            <a:r>
              <a:rPr lang="en-US" dirty="0" smtClean="0"/>
              <a:t> fee for returned checks.</a:t>
            </a:r>
          </a:p>
          <a:p>
            <a:endParaRPr lang="en-US" dirty="0" smtClean="0"/>
          </a:p>
          <a:p>
            <a:r>
              <a:rPr lang="en-US" dirty="0" smtClean="0"/>
              <a:t>You can </a:t>
            </a:r>
            <a:r>
              <a:rPr lang="en-US" b="1" u="sng" dirty="0" smtClean="0"/>
              <a:t>pay online </a:t>
            </a:r>
            <a:r>
              <a:rPr lang="en-US" dirty="0" smtClean="0"/>
              <a:t>each month; however, it cannot be set up for an automatic draft.</a:t>
            </a:r>
          </a:p>
          <a:p>
            <a:pPr lvl="1"/>
            <a:r>
              <a:rPr lang="en-US" dirty="0" smtClean="0"/>
              <a:t>Small surcharge each transaction  </a:t>
            </a:r>
          </a:p>
          <a:p>
            <a:pPr lvl="1"/>
            <a:r>
              <a:rPr lang="en-US" dirty="0" smtClean="0"/>
              <a:t>We will be setting this up &amp; will have more info prior to the first payment.</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562"/>
            <a:ext cx="7772400" cy="1417638"/>
          </a:xfrm>
        </p:spPr>
        <p:txBody>
          <a:bodyPr>
            <a:normAutofit fontScale="90000"/>
          </a:bodyPr>
          <a:lstStyle/>
          <a:p>
            <a:r>
              <a:rPr lang="en-US" sz="2700" b="1" dirty="0" smtClean="0">
                <a:solidFill>
                  <a:srgbClr val="0070C0"/>
                </a:solidFill>
              </a:rPr>
              <a:t>Payment Schedule</a:t>
            </a:r>
            <a:r>
              <a:rPr lang="en-US" sz="2700" dirty="0" smtClean="0"/>
              <a:t/>
            </a:r>
            <a:br>
              <a:rPr lang="en-US" sz="2700" dirty="0" smtClean="0"/>
            </a:br>
            <a:r>
              <a:rPr lang="en-US" sz="2700" dirty="0" smtClean="0"/>
              <a:t>After: </a:t>
            </a:r>
            <a:r>
              <a:rPr lang="en-US" sz="2700" b="1" dirty="0" smtClean="0">
                <a:solidFill>
                  <a:srgbClr val="0070C0"/>
                </a:solidFill>
              </a:rPr>
              <a:t>$155.83 </a:t>
            </a:r>
            <a:r>
              <a:rPr lang="en-US" sz="2700" b="1" dirty="0" smtClean="0">
                <a:solidFill>
                  <a:srgbClr val="0070C0"/>
                </a:solidFill>
              </a:rPr>
              <a:t>per period $1417.50 Per </a:t>
            </a:r>
            <a:r>
              <a:rPr lang="en-US" sz="2700" b="1" dirty="0" smtClean="0">
                <a:solidFill>
                  <a:srgbClr val="0070C0"/>
                </a:solidFill>
              </a:rPr>
              <a:t>year</a:t>
            </a:r>
            <a:br>
              <a:rPr lang="en-US" sz="2700" b="1" dirty="0" smtClean="0">
                <a:solidFill>
                  <a:srgbClr val="0070C0"/>
                </a:solidFill>
              </a:rPr>
            </a:br>
            <a:r>
              <a:rPr lang="en-US" sz="2700" dirty="0" smtClean="0">
                <a:solidFill>
                  <a:schemeClr val="tx1">
                    <a:lumMod val="65000"/>
                    <a:lumOff val="35000"/>
                  </a:schemeClr>
                </a:solidFill>
              </a:rPr>
              <a:t>Before</a:t>
            </a:r>
            <a:r>
              <a:rPr lang="en-US" sz="2700" dirty="0" smtClean="0">
                <a:solidFill>
                  <a:srgbClr val="0070C0"/>
                </a:solidFill>
              </a:rPr>
              <a:t>: </a:t>
            </a:r>
            <a:r>
              <a:rPr lang="en-US" sz="2700" b="1" dirty="0" smtClean="0">
                <a:solidFill>
                  <a:srgbClr val="0070C0"/>
                </a:solidFill>
              </a:rPr>
              <a:t>$55.00 Per Period; $510.00 Per Year</a:t>
            </a:r>
            <a:r>
              <a:rPr lang="en-US" dirty="0" smtClean="0"/>
              <a:t/>
            </a:r>
            <a:br>
              <a:rPr lang="en-US" dirty="0" smtClean="0"/>
            </a:br>
            <a:endParaRPr lang="en-US" dirty="0"/>
          </a:p>
        </p:txBody>
      </p:sp>
      <p:graphicFrame>
        <p:nvGraphicFramePr>
          <p:cNvPr id="4" name="Content Placeholder 3"/>
          <p:cNvGraphicFramePr>
            <a:graphicFrameLocks noGrp="1"/>
          </p:cNvGraphicFramePr>
          <p:nvPr>
            <p:ph sz="quarter" idx="1"/>
          </p:nvPr>
        </p:nvGraphicFramePr>
        <p:xfrm>
          <a:off x="381000" y="1219199"/>
          <a:ext cx="7467600" cy="5334630"/>
        </p:xfrm>
        <a:graphic>
          <a:graphicData uri="http://schemas.openxmlformats.org/drawingml/2006/table">
            <a:tbl>
              <a:tblPr firstRow="1" bandRow="1">
                <a:tableStyleId>{5C22544A-7EE6-4342-B048-85BDC9FD1C3A}</a:tableStyleId>
              </a:tblPr>
              <a:tblGrid>
                <a:gridCol w="1866900"/>
                <a:gridCol w="1866900"/>
                <a:gridCol w="1866900"/>
                <a:gridCol w="1866900"/>
              </a:tblGrid>
              <a:tr h="396870">
                <a:tc>
                  <a:txBody>
                    <a:bodyPr/>
                    <a:lstStyle/>
                    <a:p>
                      <a:r>
                        <a:rPr lang="en-US" dirty="0" smtClean="0"/>
                        <a:t>Track 1</a:t>
                      </a:r>
                      <a:endParaRPr lang="en-US" dirty="0"/>
                    </a:p>
                  </a:txBody>
                  <a:tcPr/>
                </a:tc>
                <a:tc>
                  <a:txBody>
                    <a:bodyPr/>
                    <a:lstStyle/>
                    <a:p>
                      <a:r>
                        <a:rPr lang="en-US" dirty="0" smtClean="0"/>
                        <a:t>Track 2</a:t>
                      </a:r>
                      <a:endParaRPr lang="en-US" dirty="0"/>
                    </a:p>
                  </a:txBody>
                  <a:tcPr/>
                </a:tc>
                <a:tc>
                  <a:txBody>
                    <a:bodyPr/>
                    <a:lstStyle/>
                    <a:p>
                      <a:r>
                        <a:rPr lang="en-US" dirty="0" smtClean="0"/>
                        <a:t>Track</a:t>
                      </a:r>
                      <a:r>
                        <a:rPr lang="en-US" baseline="0" dirty="0" smtClean="0"/>
                        <a:t> 3</a:t>
                      </a:r>
                      <a:endParaRPr lang="en-US" dirty="0"/>
                    </a:p>
                  </a:txBody>
                  <a:tcPr/>
                </a:tc>
                <a:tc>
                  <a:txBody>
                    <a:bodyPr/>
                    <a:lstStyle/>
                    <a:p>
                      <a:r>
                        <a:rPr lang="en-US" dirty="0" smtClean="0"/>
                        <a:t>Track 4</a:t>
                      </a:r>
                      <a:endParaRPr lang="en-US" dirty="0"/>
                    </a:p>
                  </a:txBody>
                  <a:tcPr/>
                </a:tc>
              </a:tr>
              <a:tr h="548640">
                <a:tc>
                  <a:txBody>
                    <a:bodyPr/>
                    <a:lstStyle/>
                    <a:p>
                      <a:pPr marL="0" marR="0">
                        <a:spcBef>
                          <a:spcPts val="0"/>
                        </a:spcBef>
                        <a:spcAft>
                          <a:spcPts val="0"/>
                        </a:spcAft>
                      </a:pPr>
                      <a:endParaRPr lang="en-US" sz="1800" dirty="0">
                        <a:solidFill>
                          <a:srgbClr val="FF0000"/>
                        </a:solidFill>
                        <a:latin typeface="Times New Roman"/>
                        <a:ea typeface="Times New Roman"/>
                        <a:cs typeface="Times New Roman"/>
                      </a:endParaRPr>
                    </a:p>
                    <a:p>
                      <a:pPr marL="0" marR="0">
                        <a:spcBef>
                          <a:spcPts val="0"/>
                        </a:spcBef>
                        <a:spcAft>
                          <a:spcPts val="0"/>
                        </a:spcAft>
                      </a:pPr>
                      <a:r>
                        <a:rPr lang="en-US" sz="1800" dirty="0">
                          <a:solidFill>
                            <a:srgbClr val="FF0000"/>
                          </a:solidFill>
                          <a:latin typeface="Times New Roman"/>
                          <a:ea typeface="Times New Roman"/>
                          <a:cs typeface="Times New Roman"/>
                        </a:rPr>
                        <a:t>Jul 8</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3366FF"/>
                        </a:solidFill>
                        <a:latin typeface="Times New Roman"/>
                        <a:ea typeface="Times New Roman"/>
                        <a:cs typeface="Times New Roman"/>
                      </a:endParaRPr>
                    </a:p>
                    <a:p>
                      <a:pPr marL="0" marR="0">
                        <a:spcBef>
                          <a:spcPts val="0"/>
                        </a:spcBef>
                        <a:spcAft>
                          <a:spcPts val="0"/>
                        </a:spcAft>
                      </a:pPr>
                      <a:r>
                        <a:rPr lang="en-US" sz="1800" dirty="0">
                          <a:solidFill>
                            <a:srgbClr val="3366FF"/>
                          </a:solidFill>
                          <a:latin typeface="Times New Roman"/>
                          <a:ea typeface="Times New Roman"/>
                          <a:cs typeface="Times New Roman"/>
                        </a:rPr>
                        <a:t>Jul 8</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FF9900"/>
                        </a:solidFill>
                        <a:latin typeface="Times New Roman"/>
                        <a:ea typeface="Times New Roman"/>
                        <a:cs typeface="Times New Roman"/>
                      </a:endParaRPr>
                    </a:p>
                    <a:p>
                      <a:pPr marL="0" marR="0">
                        <a:spcBef>
                          <a:spcPts val="0"/>
                        </a:spcBef>
                        <a:spcAft>
                          <a:spcPts val="0"/>
                        </a:spcAft>
                      </a:pPr>
                      <a:r>
                        <a:rPr lang="en-US" sz="1800" dirty="0">
                          <a:solidFill>
                            <a:srgbClr val="FF9900"/>
                          </a:solidFill>
                          <a:latin typeface="Times New Roman"/>
                          <a:ea typeface="Times New Roman"/>
                          <a:cs typeface="Times New Roman"/>
                        </a:rPr>
                        <a:t>Jul 8</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339966"/>
                        </a:solidFill>
                        <a:latin typeface="Times New Roman"/>
                        <a:ea typeface="Times New Roman"/>
                        <a:cs typeface="Times New Roman"/>
                      </a:endParaRPr>
                    </a:p>
                    <a:p>
                      <a:pPr marL="0" marR="0">
                        <a:spcBef>
                          <a:spcPts val="0"/>
                        </a:spcBef>
                        <a:spcAft>
                          <a:spcPts val="0"/>
                        </a:spcAft>
                      </a:pPr>
                      <a:r>
                        <a:rPr lang="en-US" sz="1800" dirty="0">
                          <a:solidFill>
                            <a:srgbClr val="339966"/>
                          </a:solidFill>
                          <a:latin typeface="Times New Roman"/>
                          <a:ea typeface="Times New Roman"/>
                          <a:cs typeface="Times New Roman"/>
                        </a:rPr>
                        <a:t>Jul 29</a:t>
                      </a:r>
                      <a:endParaRPr lang="en-US" sz="1800" dirty="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Aug 5</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3366FF"/>
                        </a:solidFill>
                        <a:latin typeface="Times New Roman"/>
                        <a:ea typeface="Times New Roman"/>
                        <a:cs typeface="Times New Roman"/>
                      </a:endParaRPr>
                    </a:p>
                    <a:p>
                      <a:pPr marL="0" marR="0">
                        <a:spcBef>
                          <a:spcPts val="0"/>
                        </a:spcBef>
                        <a:spcAft>
                          <a:spcPts val="0"/>
                        </a:spcAft>
                      </a:pPr>
                      <a:r>
                        <a:rPr lang="en-US" sz="1800" dirty="0">
                          <a:solidFill>
                            <a:srgbClr val="3366FF"/>
                          </a:solidFill>
                          <a:latin typeface="Times New Roman"/>
                          <a:ea typeface="Times New Roman"/>
                          <a:cs typeface="Times New Roman"/>
                        </a:rPr>
                        <a:t>Aug 5</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FF9900"/>
                        </a:solidFill>
                        <a:latin typeface="Times New Roman"/>
                        <a:ea typeface="Times New Roman"/>
                        <a:cs typeface="Times New Roman"/>
                      </a:endParaRPr>
                    </a:p>
                    <a:p>
                      <a:pPr marL="0" marR="0">
                        <a:spcBef>
                          <a:spcPts val="0"/>
                        </a:spcBef>
                        <a:spcAft>
                          <a:spcPts val="0"/>
                        </a:spcAft>
                      </a:pPr>
                      <a:r>
                        <a:rPr lang="en-US" sz="1800">
                          <a:solidFill>
                            <a:srgbClr val="FF9900"/>
                          </a:solidFill>
                          <a:latin typeface="Times New Roman"/>
                          <a:ea typeface="Times New Roman"/>
                          <a:cs typeface="Times New Roman"/>
                        </a:rPr>
                        <a:t>Aug 26</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Aug 26</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Sept 3</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66FF"/>
                        </a:solidFill>
                        <a:latin typeface="Times New Roman"/>
                        <a:ea typeface="Times New Roman"/>
                        <a:cs typeface="Times New Roman"/>
                      </a:endParaRPr>
                    </a:p>
                    <a:p>
                      <a:pPr marL="0" marR="0">
                        <a:spcBef>
                          <a:spcPts val="0"/>
                        </a:spcBef>
                        <a:spcAft>
                          <a:spcPts val="0"/>
                        </a:spcAft>
                      </a:pPr>
                      <a:r>
                        <a:rPr lang="en-US" sz="1800">
                          <a:solidFill>
                            <a:srgbClr val="3366FF"/>
                          </a:solidFill>
                          <a:latin typeface="Times New Roman"/>
                          <a:ea typeface="Times New Roman"/>
                          <a:cs typeface="Times New Roman"/>
                        </a:rPr>
                        <a:t>Sept 23</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FF9900"/>
                        </a:solidFill>
                        <a:latin typeface="Times New Roman"/>
                        <a:ea typeface="Times New Roman"/>
                        <a:cs typeface="Times New Roman"/>
                      </a:endParaRPr>
                    </a:p>
                    <a:p>
                      <a:pPr marL="0" marR="0">
                        <a:spcBef>
                          <a:spcPts val="0"/>
                        </a:spcBef>
                        <a:spcAft>
                          <a:spcPts val="0"/>
                        </a:spcAft>
                      </a:pPr>
                      <a:r>
                        <a:rPr lang="en-US" sz="1800">
                          <a:solidFill>
                            <a:srgbClr val="FF9900"/>
                          </a:solidFill>
                          <a:latin typeface="Times New Roman"/>
                          <a:ea typeface="Times New Roman"/>
                          <a:cs typeface="Times New Roman"/>
                        </a:rPr>
                        <a:t>Sept 23</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Sept 23</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Oct 21</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66FF"/>
                        </a:solidFill>
                        <a:latin typeface="Times New Roman"/>
                        <a:ea typeface="Times New Roman"/>
                        <a:cs typeface="Times New Roman"/>
                      </a:endParaRPr>
                    </a:p>
                    <a:p>
                      <a:pPr marL="0" marR="0">
                        <a:spcBef>
                          <a:spcPts val="0"/>
                        </a:spcBef>
                        <a:spcAft>
                          <a:spcPts val="0"/>
                        </a:spcAft>
                      </a:pPr>
                      <a:r>
                        <a:rPr lang="en-US" sz="1800">
                          <a:solidFill>
                            <a:srgbClr val="3366FF"/>
                          </a:solidFill>
                          <a:latin typeface="Times New Roman"/>
                          <a:ea typeface="Times New Roman"/>
                          <a:cs typeface="Times New Roman"/>
                        </a:rPr>
                        <a:t>Oct 21</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FF9900"/>
                        </a:solidFill>
                        <a:latin typeface="Times New Roman"/>
                        <a:ea typeface="Times New Roman"/>
                        <a:cs typeface="Times New Roman"/>
                      </a:endParaRPr>
                    </a:p>
                    <a:p>
                      <a:pPr marL="0" marR="0">
                        <a:spcBef>
                          <a:spcPts val="0"/>
                        </a:spcBef>
                        <a:spcAft>
                          <a:spcPts val="0"/>
                        </a:spcAft>
                      </a:pPr>
                      <a:r>
                        <a:rPr lang="en-US" sz="1800" dirty="0">
                          <a:solidFill>
                            <a:srgbClr val="FF9900"/>
                          </a:solidFill>
                          <a:latin typeface="Times New Roman"/>
                          <a:ea typeface="Times New Roman"/>
                          <a:cs typeface="Times New Roman"/>
                        </a:rPr>
                        <a:t>Nov 12</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Nov 13</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Nov 18</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66FF"/>
                        </a:solidFill>
                        <a:latin typeface="Times New Roman"/>
                        <a:ea typeface="Times New Roman"/>
                        <a:cs typeface="Times New Roman"/>
                      </a:endParaRPr>
                    </a:p>
                    <a:p>
                      <a:pPr marL="0" marR="0">
                        <a:spcBef>
                          <a:spcPts val="0"/>
                        </a:spcBef>
                        <a:spcAft>
                          <a:spcPts val="0"/>
                        </a:spcAft>
                      </a:pPr>
                      <a:r>
                        <a:rPr lang="en-US" sz="1800">
                          <a:solidFill>
                            <a:srgbClr val="3366FF"/>
                          </a:solidFill>
                          <a:latin typeface="Times New Roman"/>
                          <a:ea typeface="Times New Roman"/>
                          <a:cs typeface="Times New Roman"/>
                        </a:rPr>
                        <a:t>Dec 16</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FF9900"/>
                        </a:solidFill>
                        <a:latin typeface="Times New Roman"/>
                        <a:ea typeface="Times New Roman"/>
                        <a:cs typeface="Times New Roman"/>
                      </a:endParaRPr>
                    </a:p>
                    <a:p>
                      <a:pPr marL="0" marR="0">
                        <a:spcBef>
                          <a:spcPts val="0"/>
                        </a:spcBef>
                        <a:spcAft>
                          <a:spcPts val="0"/>
                        </a:spcAft>
                      </a:pPr>
                      <a:r>
                        <a:rPr lang="en-US" sz="1800">
                          <a:solidFill>
                            <a:srgbClr val="FF9900"/>
                          </a:solidFill>
                          <a:latin typeface="Times New Roman"/>
                          <a:ea typeface="Times New Roman"/>
                          <a:cs typeface="Times New Roman"/>
                        </a:rPr>
                        <a:t>Dec 16</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Dec 16</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Jan 13</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66FF"/>
                        </a:solidFill>
                        <a:latin typeface="Times New Roman"/>
                        <a:ea typeface="Times New Roman"/>
                        <a:cs typeface="Times New Roman"/>
                      </a:endParaRPr>
                    </a:p>
                    <a:p>
                      <a:pPr marL="0" marR="0">
                        <a:spcBef>
                          <a:spcPts val="0"/>
                        </a:spcBef>
                        <a:spcAft>
                          <a:spcPts val="0"/>
                        </a:spcAft>
                      </a:pPr>
                      <a:r>
                        <a:rPr lang="en-US" sz="1800">
                          <a:solidFill>
                            <a:srgbClr val="3366FF"/>
                          </a:solidFill>
                          <a:latin typeface="Times New Roman"/>
                          <a:ea typeface="Times New Roman"/>
                          <a:cs typeface="Times New Roman"/>
                        </a:rPr>
                        <a:t>Jan 27</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FF9900"/>
                        </a:solidFill>
                        <a:latin typeface="Times New Roman"/>
                        <a:ea typeface="Times New Roman"/>
                        <a:cs typeface="Times New Roman"/>
                      </a:endParaRPr>
                    </a:p>
                    <a:p>
                      <a:pPr marL="0" marR="0">
                        <a:spcBef>
                          <a:spcPts val="0"/>
                        </a:spcBef>
                        <a:spcAft>
                          <a:spcPts val="0"/>
                        </a:spcAft>
                      </a:pPr>
                      <a:r>
                        <a:rPr lang="en-US" sz="1800">
                          <a:solidFill>
                            <a:srgbClr val="FF9900"/>
                          </a:solidFill>
                          <a:latin typeface="Times New Roman"/>
                          <a:ea typeface="Times New Roman"/>
                          <a:cs typeface="Times New Roman"/>
                        </a:rPr>
                        <a:t>Feb 17</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Feb 10</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Feb 17</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66FF"/>
                        </a:solidFill>
                        <a:latin typeface="Times New Roman"/>
                        <a:ea typeface="Times New Roman"/>
                        <a:cs typeface="Times New Roman"/>
                      </a:endParaRPr>
                    </a:p>
                    <a:p>
                      <a:pPr marL="0" marR="0">
                        <a:spcBef>
                          <a:spcPts val="0"/>
                        </a:spcBef>
                        <a:spcAft>
                          <a:spcPts val="0"/>
                        </a:spcAft>
                      </a:pPr>
                      <a:r>
                        <a:rPr lang="en-US" sz="1800">
                          <a:solidFill>
                            <a:srgbClr val="3366FF"/>
                          </a:solidFill>
                          <a:latin typeface="Times New Roman"/>
                          <a:ea typeface="Times New Roman"/>
                          <a:cs typeface="Times New Roman"/>
                        </a:rPr>
                        <a:t>Mar 17</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FF9900"/>
                        </a:solidFill>
                        <a:latin typeface="Times New Roman"/>
                        <a:ea typeface="Times New Roman"/>
                        <a:cs typeface="Times New Roman"/>
                      </a:endParaRPr>
                    </a:p>
                    <a:p>
                      <a:pPr marL="0" marR="0">
                        <a:spcBef>
                          <a:spcPts val="0"/>
                        </a:spcBef>
                        <a:spcAft>
                          <a:spcPts val="0"/>
                        </a:spcAft>
                      </a:pPr>
                      <a:r>
                        <a:rPr lang="en-US" sz="1800">
                          <a:solidFill>
                            <a:srgbClr val="FF9900"/>
                          </a:solidFill>
                          <a:latin typeface="Times New Roman"/>
                          <a:ea typeface="Times New Roman"/>
                          <a:cs typeface="Times New Roman"/>
                        </a:rPr>
                        <a:t>Mar 17</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Mar 10</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a:solidFill>
                          <a:srgbClr val="FF0000"/>
                        </a:solidFill>
                        <a:latin typeface="Times New Roman"/>
                        <a:ea typeface="Times New Roman"/>
                        <a:cs typeface="Times New Roman"/>
                      </a:endParaRPr>
                    </a:p>
                    <a:p>
                      <a:pPr marL="0" marR="0">
                        <a:spcBef>
                          <a:spcPts val="0"/>
                        </a:spcBef>
                        <a:spcAft>
                          <a:spcPts val="0"/>
                        </a:spcAft>
                      </a:pPr>
                      <a:r>
                        <a:rPr lang="en-US" sz="1800">
                          <a:solidFill>
                            <a:srgbClr val="FF0000"/>
                          </a:solidFill>
                          <a:latin typeface="Times New Roman"/>
                          <a:ea typeface="Times New Roman"/>
                          <a:cs typeface="Times New Roman"/>
                        </a:rPr>
                        <a:t>Apr 7</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66FF"/>
                        </a:solidFill>
                        <a:latin typeface="Times New Roman"/>
                        <a:ea typeface="Times New Roman"/>
                        <a:cs typeface="Times New Roman"/>
                      </a:endParaRPr>
                    </a:p>
                    <a:p>
                      <a:pPr marL="0" marR="0">
                        <a:spcBef>
                          <a:spcPts val="0"/>
                        </a:spcBef>
                        <a:spcAft>
                          <a:spcPts val="0"/>
                        </a:spcAft>
                      </a:pPr>
                      <a:r>
                        <a:rPr lang="en-US" sz="1800">
                          <a:solidFill>
                            <a:srgbClr val="3366FF"/>
                          </a:solidFill>
                          <a:latin typeface="Times New Roman"/>
                          <a:ea typeface="Times New Roman"/>
                          <a:cs typeface="Times New Roman"/>
                        </a:rPr>
                        <a:t>Apr 11</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FF9900"/>
                        </a:solidFill>
                        <a:latin typeface="Times New Roman"/>
                        <a:ea typeface="Times New Roman"/>
                        <a:cs typeface="Times New Roman"/>
                      </a:endParaRPr>
                    </a:p>
                    <a:p>
                      <a:pPr marL="0" marR="0">
                        <a:spcBef>
                          <a:spcPts val="0"/>
                        </a:spcBef>
                        <a:spcAft>
                          <a:spcPts val="0"/>
                        </a:spcAft>
                      </a:pPr>
                      <a:r>
                        <a:rPr lang="en-US" sz="1800">
                          <a:solidFill>
                            <a:srgbClr val="FF9900"/>
                          </a:solidFill>
                          <a:latin typeface="Times New Roman"/>
                          <a:ea typeface="Times New Roman"/>
                          <a:cs typeface="Times New Roman"/>
                        </a:rPr>
                        <a:t>Apr 11</a:t>
                      </a:r>
                      <a:endParaRPr lang="en-US" sz="180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a:solidFill>
                          <a:srgbClr val="339966"/>
                        </a:solidFill>
                        <a:latin typeface="Times New Roman"/>
                        <a:ea typeface="Times New Roman"/>
                        <a:cs typeface="Times New Roman"/>
                      </a:endParaRPr>
                    </a:p>
                    <a:p>
                      <a:pPr marL="0" marR="0">
                        <a:spcBef>
                          <a:spcPts val="0"/>
                        </a:spcBef>
                        <a:spcAft>
                          <a:spcPts val="0"/>
                        </a:spcAft>
                      </a:pPr>
                      <a:r>
                        <a:rPr lang="en-US" sz="1800">
                          <a:solidFill>
                            <a:srgbClr val="339966"/>
                          </a:solidFill>
                          <a:latin typeface="Times New Roman"/>
                          <a:ea typeface="Times New Roman"/>
                          <a:cs typeface="Times New Roman"/>
                        </a:rPr>
                        <a:t>May 5</a:t>
                      </a:r>
                      <a:endParaRPr lang="en-US" sz="1800">
                        <a:latin typeface="Times New Roman"/>
                        <a:ea typeface="Times New Roman"/>
                        <a:cs typeface="Times New Roman"/>
                      </a:endParaRPr>
                    </a:p>
                  </a:txBody>
                  <a:tcPr marL="68580" marR="68580" marT="0" marB="0"/>
                </a:tc>
              </a:tr>
              <a:tr h="548640">
                <a:tc>
                  <a:txBody>
                    <a:bodyPr/>
                    <a:lstStyle/>
                    <a:p>
                      <a:pPr marL="0" marR="0">
                        <a:spcBef>
                          <a:spcPts val="0"/>
                        </a:spcBef>
                        <a:spcAft>
                          <a:spcPts val="0"/>
                        </a:spcAft>
                      </a:pPr>
                      <a:endParaRPr lang="en-US" sz="1800" dirty="0">
                        <a:solidFill>
                          <a:srgbClr val="FF0000"/>
                        </a:solidFill>
                        <a:latin typeface="Times New Roman"/>
                        <a:ea typeface="Times New Roman"/>
                        <a:cs typeface="Times New Roman"/>
                      </a:endParaRPr>
                    </a:p>
                    <a:p>
                      <a:pPr marL="0" marR="0">
                        <a:spcBef>
                          <a:spcPts val="0"/>
                        </a:spcBef>
                        <a:spcAft>
                          <a:spcPts val="0"/>
                        </a:spcAft>
                      </a:pPr>
                      <a:r>
                        <a:rPr lang="en-US" sz="1800" dirty="0">
                          <a:solidFill>
                            <a:srgbClr val="FF0000"/>
                          </a:solidFill>
                          <a:latin typeface="Times New Roman"/>
                          <a:ea typeface="Times New Roman"/>
                          <a:cs typeface="Times New Roman"/>
                        </a:rPr>
                        <a:t>May 5</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3366FF"/>
                        </a:solidFill>
                        <a:latin typeface="Times New Roman"/>
                        <a:ea typeface="Times New Roman"/>
                        <a:cs typeface="Times New Roman"/>
                      </a:endParaRPr>
                    </a:p>
                    <a:p>
                      <a:pPr marL="0" marR="0">
                        <a:spcBef>
                          <a:spcPts val="0"/>
                        </a:spcBef>
                        <a:spcAft>
                          <a:spcPts val="0"/>
                        </a:spcAft>
                      </a:pPr>
                      <a:r>
                        <a:rPr lang="en-US" sz="1800" dirty="0">
                          <a:solidFill>
                            <a:srgbClr val="3366FF"/>
                          </a:solidFill>
                          <a:latin typeface="Times New Roman"/>
                          <a:ea typeface="Times New Roman"/>
                          <a:cs typeface="Times New Roman"/>
                        </a:rPr>
                        <a:t>June 2</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FF9900"/>
                        </a:solidFill>
                        <a:latin typeface="Times New Roman"/>
                        <a:ea typeface="Times New Roman"/>
                        <a:cs typeface="Times New Roman"/>
                      </a:endParaRPr>
                    </a:p>
                    <a:p>
                      <a:pPr marL="0" marR="0">
                        <a:spcBef>
                          <a:spcPts val="0"/>
                        </a:spcBef>
                        <a:spcAft>
                          <a:spcPts val="0"/>
                        </a:spcAft>
                      </a:pPr>
                      <a:r>
                        <a:rPr lang="en-US" sz="1800" dirty="0">
                          <a:solidFill>
                            <a:srgbClr val="FF9900"/>
                          </a:solidFill>
                          <a:latin typeface="Times New Roman"/>
                          <a:ea typeface="Times New Roman"/>
                          <a:cs typeface="Times New Roman"/>
                        </a:rPr>
                        <a:t>Jun 2</a:t>
                      </a:r>
                      <a:endParaRPr lang="en-US" sz="1800" dirty="0">
                        <a:latin typeface="Times New Roman"/>
                        <a:ea typeface="Times New Roman"/>
                        <a:cs typeface="Times New Roman"/>
                      </a:endParaRPr>
                    </a:p>
                  </a:txBody>
                  <a:tcPr marL="68580" marR="68580" marT="0" marB="0"/>
                </a:tc>
                <a:tc>
                  <a:txBody>
                    <a:bodyPr/>
                    <a:lstStyle/>
                    <a:p>
                      <a:pPr marL="0" marR="0">
                        <a:spcBef>
                          <a:spcPts val="0"/>
                        </a:spcBef>
                        <a:spcAft>
                          <a:spcPts val="0"/>
                        </a:spcAft>
                      </a:pPr>
                      <a:endParaRPr lang="en-US" sz="1800" dirty="0">
                        <a:solidFill>
                          <a:srgbClr val="339966"/>
                        </a:solidFill>
                        <a:latin typeface="Times New Roman"/>
                        <a:ea typeface="Times New Roman"/>
                        <a:cs typeface="Times New Roman"/>
                      </a:endParaRPr>
                    </a:p>
                    <a:p>
                      <a:pPr marL="0" marR="0">
                        <a:spcBef>
                          <a:spcPts val="0"/>
                        </a:spcBef>
                        <a:spcAft>
                          <a:spcPts val="0"/>
                        </a:spcAft>
                      </a:pPr>
                      <a:r>
                        <a:rPr lang="en-US" sz="1800" dirty="0">
                          <a:solidFill>
                            <a:srgbClr val="339966"/>
                          </a:solidFill>
                          <a:latin typeface="Times New Roman"/>
                          <a:ea typeface="Times New Roman"/>
                          <a:cs typeface="Times New Roman"/>
                        </a:rPr>
                        <a:t>Jun 2</a:t>
                      </a:r>
                      <a:endParaRPr lang="en-US" sz="18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579438"/>
          </a:xfrm>
        </p:spPr>
        <p:txBody>
          <a:bodyPr/>
          <a:lstStyle/>
          <a:p>
            <a:r>
              <a:rPr lang="en-US" b="1" dirty="0" smtClean="0">
                <a:solidFill>
                  <a:srgbClr val="0070C0"/>
                </a:solidFill>
              </a:rPr>
              <a:t>Late Payments</a:t>
            </a:r>
            <a:endParaRPr lang="en-US" b="1" dirty="0">
              <a:solidFill>
                <a:srgbClr val="0070C0"/>
              </a:solidFill>
            </a:endParaRPr>
          </a:p>
        </p:txBody>
      </p:sp>
      <p:sp>
        <p:nvSpPr>
          <p:cNvPr id="3" name="Content Placeholder 2"/>
          <p:cNvSpPr>
            <a:spLocks noGrp="1"/>
          </p:cNvSpPr>
          <p:nvPr>
            <p:ph sz="quarter" idx="1"/>
          </p:nvPr>
        </p:nvSpPr>
        <p:spPr>
          <a:xfrm>
            <a:off x="457200" y="1295400"/>
            <a:ext cx="7467600" cy="4873752"/>
          </a:xfrm>
        </p:spPr>
        <p:txBody>
          <a:bodyPr>
            <a:normAutofit/>
          </a:bodyPr>
          <a:lstStyle/>
          <a:p>
            <a:r>
              <a:rPr lang="en-US" sz="2800" dirty="0" smtClean="0"/>
              <a:t>If payment is not made by the late date on the payment schedule, a reminder notice will be sent, and a $10 “late payment” fee will be charged.  </a:t>
            </a:r>
          </a:p>
          <a:p>
            <a:endParaRPr lang="en-US" sz="2800" dirty="0" smtClean="0"/>
          </a:p>
          <a:p>
            <a:r>
              <a:rPr lang="en-US" sz="2800" dirty="0" smtClean="0"/>
              <a:t>If payment is not made </a:t>
            </a:r>
            <a:r>
              <a:rPr lang="en-US" sz="2800" i="1" dirty="0" smtClean="0"/>
              <a:t>within five business days </a:t>
            </a:r>
            <a:r>
              <a:rPr lang="en-US" sz="2800" dirty="0" smtClean="0"/>
              <a:t>of the </a:t>
            </a:r>
            <a:r>
              <a:rPr lang="en-US" sz="2800" i="1" u="sng" dirty="0" smtClean="0"/>
              <a:t>late date </a:t>
            </a:r>
            <a:r>
              <a:rPr lang="en-US" sz="2800" dirty="0" smtClean="0"/>
              <a:t>the student shall be </a:t>
            </a:r>
            <a:r>
              <a:rPr lang="en-US" sz="2800" b="1" dirty="0" smtClean="0"/>
              <a:t>withdrawn</a:t>
            </a:r>
            <a:r>
              <a:rPr lang="en-US" sz="2800" dirty="0" smtClean="0"/>
              <a:t> </a:t>
            </a:r>
            <a:r>
              <a:rPr lang="en-US" sz="2800" b="1" u="sng" dirty="0" smtClean="0"/>
              <a:t>from the program</a:t>
            </a:r>
            <a:r>
              <a:rPr lang="en-US" sz="2800" dirty="0" smtClean="0"/>
              <a:t>. </a:t>
            </a:r>
          </a:p>
          <a:p>
            <a:pPr lvl="1"/>
            <a:r>
              <a:rPr lang="en-US" sz="2400" dirty="0" smtClean="0"/>
              <a:t>Any past due fees are still required to be paid.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655638"/>
          </a:xfrm>
        </p:spPr>
        <p:txBody>
          <a:bodyPr/>
          <a:lstStyle/>
          <a:p>
            <a:r>
              <a:rPr lang="en-US" b="1" dirty="0" smtClean="0">
                <a:solidFill>
                  <a:srgbClr val="0070C0"/>
                </a:solidFill>
              </a:rPr>
              <a:t>Non-Sufficient Fund Checks</a:t>
            </a:r>
            <a:endParaRPr lang="en-US" b="1" dirty="0">
              <a:solidFill>
                <a:srgbClr val="0070C0"/>
              </a:solidFill>
            </a:endParaRPr>
          </a:p>
        </p:txBody>
      </p:sp>
      <p:sp>
        <p:nvSpPr>
          <p:cNvPr id="3" name="Content Placeholder 2"/>
          <p:cNvSpPr>
            <a:spLocks noGrp="1"/>
          </p:cNvSpPr>
          <p:nvPr>
            <p:ph sz="quarter" idx="1"/>
          </p:nvPr>
        </p:nvSpPr>
        <p:spPr>
          <a:xfrm>
            <a:off x="457200" y="1066800"/>
            <a:ext cx="7924800" cy="5257800"/>
          </a:xfrm>
        </p:spPr>
        <p:txBody>
          <a:bodyPr>
            <a:normAutofit/>
          </a:bodyPr>
          <a:lstStyle/>
          <a:p>
            <a:r>
              <a:rPr lang="en-US" dirty="0" smtClean="0"/>
              <a:t>Non-sufficient fund checks are held until a money order is received by the program to cover the amount of the check.  </a:t>
            </a:r>
          </a:p>
          <a:p>
            <a:r>
              <a:rPr lang="en-US" b="1" dirty="0" smtClean="0"/>
              <a:t>Cash cannot be accepted.</a:t>
            </a:r>
            <a:r>
              <a:rPr lang="en-US" dirty="0" smtClean="0"/>
              <a:t>  </a:t>
            </a:r>
          </a:p>
          <a:p>
            <a:r>
              <a:rPr lang="en-US" dirty="0" smtClean="0"/>
              <a:t>Parents will pay a $10.00 charge for the NSF check.  Parents will be notified immediately upon receipt of the NSF notice and shall have ten school days in which to pay the charge in full.  If the charge is not paid in full by the end of the ten days, the child will be withdrawn from the program.  </a:t>
            </a:r>
          </a:p>
          <a:p>
            <a:r>
              <a:rPr lang="en-US" b="1" dirty="0" smtClean="0"/>
              <a:t>Once a NSF check is returned to the program, parents are required to make all future payments by money order or certified check.</a:t>
            </a:r>
            <a:r>
              <a:rPr lang="en-US" i="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75000"/>
                  </a:schemeClr>
                </a:solidFill>
              </a:rPr>
              <a:t>Schedule</a:t>
            </a:r>
            <a:endParaRPr lang="en-US" sz="3600" b="1" dirty="0">
              <a:solidFill>
                <a:schemeClr val="accent2">
                  <a:lumMod val="75000"/>
                </a:schemeClr>
              </a:solidFill>
            </a:endParaRPr>
          </a:p>
        </p:txBody>
      </p:sp>
      <p:graphicFrame>
        <p:nvGraphicFramePr>
          <p:cNvPr id="4" name="Content Placeholder 3"/>
          <p:cNvGraphicFramePr>
            <a:graphicFrameLocks noGrp="1"/>
          </p:cNvGraphicFramePr>
          <p:nvPr>
            <p:ph sz="quarter" idx="1"/>
          </p:nvPr>
        </p:nvGraphicFramePr>
        <p:xfrm>
          <a:off x="457200" y="1600200"/>
          <a:ext cx="7467600" cy="3708400"/>
        </p:xfrm>
        <a:graphic>
          <a:graphicData uri="http://schemas.openxmlformats.org/drawingml/2006/table">
            <a:tbl>
              <a:tblPr firstRow="1" bandRow="1">
                <a:tableStyleId>{5C22544A-7EE6-4342-B048-85BDC9FD1C3A}</a:tableStyleId>
              </a:tblPr>
              <a:tblGrid>
                <a:gridCol w="3733800"/>
                <a:gridCol w="3733800"/>
              </a:tblGrid>
              <a:tr h="370840">
                <a:tc>
                  <a:txBody>
                    <a:bodyPr/>
                    <a:lstStyle/>
                    <a:p>
                      <a:r>
                        <a:rPr lang="en-US" dirty="0" smtClean="0"/>
                        <a:t>Time</a:t>
                      </a:r>
                      <a:endParaRPr lang="en-US" dirty="0"/>
                    </a:p>
                  </a:txBody>
                  <a:tcPr/>
                </a:tc>
                <a:tc>
                  <a:txBody>
                    <a:bodyPr/>
                    <a:lstStyle/>
                    <a:p>
                      <a:r>
                        <a:rPr lang="en-US" dirty="0" smtClean="0"/>
                        <a:t>Activities</a:t>
                      </a:r>
                      <a:endParaRPr lang="en-US" dirty="0"/>
                    </a:p>
                  </a:txBody>
                  <a:tcPr/>
                </a:tc>
              </a:tr>
              <a:tr h="370840">
                <a:tc>
                  <a:txBody>
                    <a:bodyPr/>
                    <a:lstStyle/>
                    <a:p>
                      <a:r>
                        <a:rPr lang="en-US" dirty="0" smtClean="0"/>
                        <a:t>3:15- 3:30</a:t>
                      </a:r>
                      <a:endParaRPr lang="en-US" dirty="0"/>
                    </a:p>
                  </a:txBody>
                  <a:tcPr/>
                </a:tc>
                <a:tc>
                  <a:txBody>
                    <a:bodyPr/>
                    <a:lstStyle/>
                    <a:p>
                      <a:r>
                        <a:rPr lang="en-US" dirty="0" smtClean="0"/>
                        <a:t>Snack</a:t>
                      </a:r>
                      <a:endParaRPr lang="en-US" dirty="0"/>
                    </a:p>
                  </a:txBody>
                  <a:tcPr/>
                </a:tc>
              </a:tr>
              <a:tr h="370840">
                <a:tc>
                  <a:txBody>
                    <a:bodyPr/>
                    <a:lstStyle/>
                    <a:p>
                      <a:r>
                        <a:rPr lang="en-US" dirty="0" smtClean="0"/>
                        <a:t>3:30- 4:00 </a:t>
                      </a:r>
                      <a:endParaRPr lang="en-US" dirty="0"/>
                    </a:p>
                  </a:txBody>
                  <a:tcPr/>
                </a:tc>
                <a:tc>
                  <a:txBody>
                    <a:bodyPr/>
                    <a:lstStyle/>
                    <a:p>
                      <a:r>
                        <a:rPr lang="en-US" dirty="0" smtClean="0"/>
                        <a:t>Homework/</a:t>
                      </a:r>
                      <a:r>
                        <a:rPr lang="en-US" baseline="0" dirty="0" smtClean="0"/>
                        <a:t> quiet activities</a:t>
                      </a:r>
                      <a:endParaRPr lang="en-US" dirty="0"/>
                    </a:p>
                  </a:txBody>
                  <a:tcPr/>
                </a:tc>
              </a:tr>
              <a:tr h="370840">
                <a:tc>
                  <a:txBody>
                    <a:bodyPr/>
                    <a:lstStyle/>
                    <a:p>
                      <a:r>
                        <a:rPr lang="en-US" dirty="0" smtClean="0"/>
                        <a:t>4:00- 4:10</a:t>
                      </a:r>
                      <a:endParaRPr lang="en-US" dirty="0"/>
                    </a:p>
                  </a:txBody>
                  <a:tcPr/>
                </a:tc>
                <a:tc>
                  <a:txBody>
                    <a:bodyPr/>
                    <a:lstStyle/>
                    <a:p>
                      <a:r>
                        <a:rPr lang="en-US" dirty="0" smtClean="0"/>
                        <a:t>Bathroom</a:t>
                      </a:r>
                      <a:endParaRPr lang="en-US" dirty="0"/>
                    </a:p>
                  </a:txBody>
                  <a:tcPr/>
                </a:tc>
              </a:tr>
              <a:tr h="370840">
                <a:tc>
                  <a:txBody>
                    <a:bodyPr/>
                    <a:lstStyle/>
                    <a:p>
                      <a:r>
                        <a:rPr lang="en-US" dirty="0" smtClean="0"/>
                        <a:t>4:10- 5:00</a:t>
                      </a:r>
                      <a:endParaRPr lang="en-US" dirty="0"/>
                    </a:p>
                  </a:txBody>
                  <a:tcPr/>
                </a:tc>
                <a:tc>
                  <a:txBody>
                    <a:bodyPr/>
                    <a:lstStyle/>
                    <a:p>
                      <a:r>
                        <a:rPr lang="en-US" dirty="0" smtClean="0"/>
                        <a:t>Outside</a:t>
                      </a:r>
                      <a:r>
                        <a:rPr lang="en-US" baseline="0" dirty="0" smtClean="0"/>
                        <a:t> Activities</a:t>
                      </a:r>
                      <a:endParaRPr lang="en-US" dirty="0"/>
                    </a:p>
                  </a:txBody>
                  <a:tcPr/>
                </a:tc>
              </a:tr>
              <a:tr h="370840">
                <a:tc>
                  <a:txBody>
                    <a:bodyPr/>
                    <a:lstStyle/>
                    <a:p>
                      <a:r>
                        <a:rPr lang="en-US" dirty="0" smtClean="0"/>
                        <a:t>5:00- 5:30</a:t>
                      </a:r>
                      <a:endParaRPr lang="en-US" dirty="0"/>
                    </a:p>
                  </a:txBody>
                  <a:tcPr/>
                </a:tc>
                <a:tc>
                  <a:txBody>
                    <a:bodyPr/>
                    <a:lstStyle/>
                    <a:p>
                      <a:r>
                        <a:rPr lang="en-US" dirty="0" smtClean="0"/>
                        <a:t>Inside Activities</a:t>
                      </a:r>
                      <a:endParaRPr lang="en-US" dirty="0"/>
                    </a:p>
                  </a:txBody>
                  <a:tcPr/>
                </a:tc>
              </a:tr>
              <a:tr h="370840">
                <a:tc>
                  <a:txBody>
                    <a:bodyPr/>
                    <a:lstStyle/>
                    <a:p>
                      <a:r>
                        <a:rPr lang="en-US" dirty="0" smtClean="0"/>
                        <a:t>5:30- 6:00</a:t>
                      </a:r>
                      <a:endParaRPr lang="en-US" dirty="0"/>
                    </a:p>
                  </a:txBody>
                  <a:tcPr/>
                </a:tc>
                <a:tc>
                  <a:txBody>
                    <a:bodyPr/>
                    <a:lstStyle/>
                    <a:p>
                      <a:r>
                        <a:rPr lang="en-US" dirty="0" smtClean="0"/>
                        <a:t>Technology/close</a:t>
                      </a:r>
                      <a:r>
                        <a:rPr lang="en-US" baseline="0" dirty="0" smtClean="0"/>
                        <a:t> up</a:t>
                      </a:r>
                    </a:p>
                  </a:txBody>
                  <a:tcPr/>
                </a:tc>
              </a:tr>
              <a:tr h="370840">
                <a:tc>
                  <a:txBody>
                    <a:bodyPr/>
                    <a:lstStyle/>
                    <a:p>
                      <a:endParaRPr lang="en-US" dirty="0"/>
                    </a:p>
                  </a:txBody>
                  <a:tcPr/>
                </a:tc>
                <a:tc>
                  <a:txBody>
                    <a:bodyPr/>
                    <a:lstStyle/>
                    <a:p>
                      <a:endParaRPr lang="en-US" baseline="0" dirty="0" smtClean="0"/>
                    </a:p>
                  </a:txBody>
                  <a:tcPr/>
                </a:tc>
              </a:tr>
              <a:tr h="370840">
                <a:tc>
                  <a:txBody>
                    <a:bodyPr/>
                    <a:lstStyle/>
                    <a:p>
                      <a:r>
                        <a:rPr lang="en-US" dirty="0" smtClean="0"/>
                        <a:t>Before School</a:t>
                      </a:r>
                    </a:p>
                  </a:txBody>
                  <a:tcPr/>
                </a:tc>
                <a:tc>
                  <a:txBody>
                    <a:bodyPr/>
                    <a:lstStyle/>
                    <a:p>
                      <a:endParaRPr lang="en-US" baseline="0" dirty="0" smtClean="0"/>
                    </a:p>
                  </a:txBody>
                  <a:tcPr/>
                </a:tc>
              </a:tr>
              <a:tr h="370840">
                <a:tc>
                  <a:txBody>
                    <a:bodyPr/>
                    <a:lstStyle/>
                    <a:p>
                      <a:r>
                        <a:rPr lang="en-US" dirty="0" smtClean="0"/>
                        <a:t>7:00-8:00</a:t>
                      </a:r>
                    </a:p>
                  </a:txBody>
                  <a:tcPr/>
                </a:tc>
                <a:tc>
                  <a:txBody>
                    <a:bodyPr/>
                    <a:lstStyle/>
                    <a:p>
                      <a:r>
                        <a:rPr lang="en-US" baseline="0" dirty="0" smtClean="0"/>
                        <a:t>Inside Activities</a:t>
                      </a: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53000"/>
            <a:ext cx="7467600" cy="1173162"/>
          </a:xfrm>
        </p:spPr>
        <p:txBody>
          <a:bodyPr>
            <a:normAutofit fontScale="90000"/>
          </a:bodyPr>
          <a:lstStyle/>
          <a:p>
            <a:pPr algn="ctr"/>
            <a:r>
              <a:rPr lang="en-US" sz="4900" b="1" dirty="0" smtClean="0">
                <a:solidFill>
                  <a:srgbClr val="0070C0"/>
                </a:solidFill>
                <a:latin typeface="Times New Roman" pitchFamily="18" charset="0"/>
                <a:cs typeface="Times New Roman" pitchFamily="18" charset="0"/>
              </a:rPr>
              <a:t>THANKS FOR COMING!! </a:t>
            </a:r>
            <a:r>
              <a:rPr lang="en-US" dirty="0" smtClean="0"/>
              <a:t/>
            </a:r>
            <a:br>
              <a:rPr lang="en-US" dirty="0" smtClean="0"/>
            </a:br>
            <a:endParaRPr lang="en-US" dirty="0"/>
          </a:p>
        </p:txBody>
      </p:sp>
      <p:sp>
        <p:nvSpPr>
          <p:cNvPr id="3" name="Content Placeholder 2"/>
          <p:cNvSpPr>
            <a:spLocks noGrp="1"/>
          </p:cNvSpPr>
          <p:nvPr>
            <p:ph sz="quarter" idx="1"/>
          </p:nvPr>
        </p:nvSpPr>
        <p:spPr>
          <a:xfrm>
            <a:off x="457200" y="533400"/>
            <a:ext cx="7924800" cy="3657600"/>
          </a:xfrm>
        </p:spPr>
        <p:txBody>
          <a:bodyPr/>
          <a:lstStyle/>
          <a:p>
            <a:pPr>
              <a:buNone/>
            </a:pPr>
            <a:r>
              <a:rPr lang="en-US" sz="4000" b="1" dirty="0" smtClean="0">
                <a:solidFill>
                  <a:srgbClr val="0070C0"/>
                </a:solidFill>
              </a:rPr>
              <a:t>Before you leave…Did you…</a:t>
            </a:r>
          </a:p>
          <a:p>
            <a:pPr lvl="1"/>
            <a:r>
              <a:rPr lang="en-US" sz="3200" dirty="0" smtClean="0"/>
              <a:t>Complete and turn in the snack form</a:t>
            </a:r>
          </a:p>
          <a:p>
            <a:pPr lvl="1">
              <a:buNone/>
            </a:pPr>
            <a:endParaRPr lang="en-US" sz="3200" dirty="0" smtClean="0"/>
          </a:p>
          <a:p>
            <a:pPr lvl="1"/>
            <a:r>
              <a:rPr lang="en-US" sz="3200" dirty="0" smtClean="0"/>
              <a:t>Double check the Discipline Form List to make sure you’ve completed all necessary forms.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solidFill>
                  <a:schemeClr val="accent2">
                    <a:lumMod val="75000"/>
                  </a:schemeClr>
                </a:solidFill>
              </a:rPr>
              <a:t>Snack</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914400"/>
            <a:ext cx="7467600" cy="5559552"/>
          </a:xfrm>
        </p:spPr>
        <p:txBody>
          <a:bodyPr>
            <a:normAutofit lnSpcReduction="10000"/>
          </a:bodyPr>
          <a:lstStyle/>
          <a:p>
            <a:r>
              <a:rPr lang="en-US" dirty="0" smtClean="0"/>
              <a:t>Students will start each day with snack.  </a:t>
            </a:r>
          </a:p>
          <a:p>
            <a:r>
              <a:rPr lang="en-US" dirty="0" smtClean="0"/>
              <a:t>You may choose to provide your child with his or her own snack or have us provide your child with a snack.  There will only be one snack option each day.  It will include a small juice, water, or milk as well as a small snack item.  </a:t>
            </a:r>
          </a:p>
          <a:p>
            <a:pPr lvl="1"/>
            <a:r>
              <a:rPr lang="en-US" dirty="0" smtClean="0"/>
              <a:t>An example would be:  </a:t>
            </a:r>
          </a:p>
          <a:p>
            <a:pPr lvl="2"/>
            <a:r>
              <a:rPr lang="en-US" dirty="0" smtClean="0"/>
              <a:t>Monday: </a:t>
            </a:r>
            <a:r>
              <a:rPr lang="en-US" dirty="0" smtClean="0"/>
              <a:t>Pretzels </a:t>
            </a:r>
            <a:r>
              <a:rPr lang="en-US" dirty="0" smtClean="0"/>
              <a:t>and Juice</a:t>
            </a:r>
          </a:p>
          <a:p>
            <a:pPr lvl="2"/>
            <a:r>
              <a:rPr lang="en-US" dirty="0" smtClean="0"/>
              <a:t>Tuesday: Animal Crackers and Milk</a:t>
            </a:r>
          </a:p>
          <a:p>
            <a:pPr lvl="2"/>
            <a:r>
              <a:rPr lang="en-US" dirty="0" smtClean="0"/>
              <a:t>Wednesday: Cereal Bar and Milk</a:t>
            </a:r>
          </a:p>
          <a:p>
            <a:pPr lvl="2"/>
            <a:r>
              <a:rPr lang="en-US" dirty="0" smtClean="0"/>
              <a:t>Thursday: Yogurt and Juice</a:t>
            </a:r>
          </a:p>
          <a:p>
            <a:pPr lvl="2"/>
            <a:r>
              <a:rPr lang="en-US" dirty="0" smtClean="0"/>
              <a:t>Friday: Graham Crackers and Milk</a:t>
            </a:r>
          </a:p>
          <a:p>
            <a:r>
              <a:rPr lang="en-US" dirty="0" smtClean="0"/>
              <a:t>Please fill out a Snack Form for each child.  These forms should be returned before you leave this evening.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7467600" cy="655638"/>
          </a:xfrm>
        </p:spPr>
        <p:txBody>
          <a:bodyPr/>
          <a:lstStyle/>
          <a:p>
            <a:r>
              <a:rPr lang="en-US" b="1" dirty="0" smtClean="0">
                <a:solidFill>
                  <a:schemeClr val="accent2">
                    <a:lumMod val="75000"/>
                  </a:schemeClr>
                </a:solidFill>
              </a:rPr>
              <a:t>Homework</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1066800"/>
            <a:ext cx="7467600" cy="5257800"/>
          </a:xfrm>
        </p:spPr>
        <p:txBody>
          <a:bodyPr/>
          <a:lstStyle/>
          <a:p>
            <a:r>
              <a:rPr lang="en-US" dirty="0" smtClean="0"/>
              <a:t>Children will be required to work on quiet activities during this time.  This is a time to get work done and unwind from the day.</a:t>
            </a:r>
          </a:p>
          <a:p>
            <a:r>
              <a:rPr lang="en-US" dirty="0" smtClean="0"/>
              <a:t>In Kindergarten, the children will listen to a read aloud or do other quiet activities.</a:t>
            </a:r>
          </a:p>
          <a:p>
            <a:r>
              <a:rPr lang="en-US" dirty="0" smtClean="0"/>
              <a:t>In other grades children will work on homework or quiet activities. </a:t>
            </a:r>
          </a:p>
          <a:p>
            <a:r>
              <a:rPr lang="en-US" dirty="0" smtClean="0"/>
              <a:t>Staff will be available to assist students as necessary.</a:t>
            </a:r>
          </a:p>
          <a:p>
            <a:pPr lvl="1"/>
            <a:r>
              <a:rPr lang="en-US" dirty="0" smtClean="0"/>
              <a:t>However, this </a:t>
            </a:r>
            <a:r>
              <a:rPr lang="en-US" u="sng" dirty="0" smtClean="0"/>
              <a:t>will not be a tutoring session</a:t>
            </a:r>
            <a:r>
              <a:rPr lang="en-US" dirty="0" smtClean="0"/>
              <a:t>.</a:t>
            </a:r>
          </a:p>
          <a:p>
            <a:r>
              <a:rPr lang="en-US" dirty="0" smtClean="0"/>
              <a:t>We encourage you to continue to review your child’s homework when he or she returns home.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731838"/>
          </a:xfrm>
        </p:spPr>
        <p:txBody>
          <a:bodyPr/>
          <a:lstStyle/>
          <a:p>
            <a:r>
              <a:rPr lang="en-US" b="1" dirty="0" smtClean="0">
                <a:solidFill>
                  <a:schemeClr val="accent2">
                    <a:lumMod val="75000"/>
                  </a:schemeClr>
                </a:solidFill>
              </a:rPr>
              <a:t>Outside Activities</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1219200"/>
            <a:ext cx="7467600" cy="4876800"/>
          </a:xfrm>
        </p:spPr>
        <p:txBody>
          <a:bodyPr>
            <a:noAutofit/>
          </a:bodyPr>
          <a:lstStyle/>
          <a:p>
            <a:r>
              <a:rPr lang="en-US" sz="2600" dirty="0" smtClean="0"/>
              <a:t>Weather permitting, we will go outside every day.  Please make sure your child comes prepared with sneakers and appropriate clothing.</a:t>
            </a:r>
          </a:p>
          <a:p>
            <a:r>
              <a:rPr lang="en-US" sz="2600" dirty="0" smtClean="0"/>
              <a:t>We will have use of all play areas.</a:t>
            </a:r>
          </a:p>
          <a:p>
            <a:r>
              <a:rPr lang="en-US" sz="2600" dirty="0" smtClean="0"/>
              <a:t>Each group will be assigned one play area per day to ensure safe playing environment.</a:t>
            </a:r>
          </a:p>
          <a:p>
            <a:r>
              <a:rPr lang="en-US" sz="2600" dirty="0" smtClean="0"/>
              <a:t>Children will rotate through play areas during the week.</a:t>
            </a:r>
          </a:p>
          <a:p>
            <a:r>
              <a:rPr lang="en-US" sz="2600" dirty="0" smtClean="0"/>
              <a:t>There will be a focus on cooperative sports and activities.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Inside Activities</a:t>
            </a:r>
            <a:endParaRPr lang="en-US" b="1" dirty="0">
              <a:solidFill>
                <a:schemeClr val="accent2">
                  <a:lumMod val="75000"/>
                </a:schemeClr>
              </a:solidFill>
            </a:endParaRPr>
          </a:p>
        </p:txBody>
      </p:sp>
      <p:sp>
        <p:nvSpPr>
          <p:cNvPr id="3" name="Content Placeholder 2"/>
          <p:cNvSpPr>
            <a:spLocks noGrp="1"/>
          </p:cNvSpPr>
          <p:nvPr>
            <p:ph sz="quarter" idx="1"/>
          </p:nvPr>
        </p:nvSpPr>
        <p:spPr/>
        <p:txBody>
          <a:bodyPr/>
          <a:lstStyle/>
          <a:p>
            <a:r>
              <a:rPr lang="en-US" dirty="0" smtClean="0"/>
              <a:t>Children will have the opportunity to work with teachers on group activities and cooperative games.</a:t>
            </a:r>
          </a:p>
          <a:p>
            <a:pPr lvl="1"/>
            <a:r>
              <a:rPr lang="en-US" dirty="0" smtClean="0"/>
              <a:t>Board games</a:t>
            </a:r>
          </a:p>
          <a:p>
            <a:pPr lvl="1"/>
            <a:r>
              <a:rPr lang="en-US" dirty="0" smtClean="0"/>
              <a:t>Team games</a:t>
            </a:r>
          </a:p>
          <a:p>
            <a:pPr lvl="1"/>
            <a:r>
              <a:rPr lang="en-US" dirty="0" smtClean="0"/>
              <a:t>Arts</a:t>
            </a:r>
          </a:p>
          <a:p>
            <a:pPr lvl="1"/>
            <a:r>
              <a:rPr lang="en-US" dirty="0" smtClean="0"/>
              <a:t>Crafts</a:t>
            </a:r>
          </a:p>
          <a:p>
            <a:pPr lvl="1"/>
            <a:r>
              <a:rPr lang="en-US" dirty="0" smtClean="0"/>
              <a:t>Music</a:t>
            </a:r>
          </a:p>
          <a:p>
            <a:pPr lvl="1"/>
            <a:r>
              <a:rPr lang="en-US" dirty="0" smtClean="0"/>
              <a:t>Technology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914400"/>
          </a:xfrm>
        </p:spPr>
        <p:txBody>
          <a:bodyPr>
            <a:normAutofit fontScale="90000"/>
          </a:bodyPr>
          <a:lstStyle/>
          <a:p>
            <a:r>
              <a:rPr lang="en-US" b="1" dirty="0" smtClean="0">
                <a:solidFill>
                  <a:schemeClr val="accent2">
                    <a:lumMod val="75000"/>
                  </a:schemeClr>
                </a:solidFill>
              </a:rPr>
              <a:t>Pick up and Drop Off procedures</a:t>
            </a:r>
            <a:br>
              <a:rPr lang="en-US" b="1" dirty="0" smtClean="0">
                <a:solidFill>
                  <a:schemeClr val="accent2">
                    <a:lumMod val="75000"/>
                  </a:schemeClr>
                </a:solidFill>
              </a:rPr>
            </a:br>
            <a:r>
              <a:rPr lang="en-US" b="1" dirty="0" smtClean="0">
                <a:solidFill>
                  <a:schemeClr val="accent2">
                    <a:lumMod val="75000"/>
                  </a:schemeClr>
                </a:solidFill>
              </a:rPr>
              <a:t>**Before School**</a:t>
            </a:r>
            <a:endParaRPr lang="en-US" b="1" dirty="0">
              <a:solidFill>
                <a:schemeClr val="accent2">
                  <a:lumMod val="75000"/>
                </a:schemeClr>
              </a:solidFill>
            </a:endParaRPr>
          </a:p>
        </p:txBody>
      </p:sp>
      <p:sp>
        <p:nvSpPr>
          <p:cNvPr id="3" name="Content Placeholder 2"/>
          <p:cNvSpPr>
            <a:spLocks noGrp="1"/>
          </p:cNvSpPr>
          <p:nvPr>
            <p:ph sz="quarter" idx="1"/>
          </p:nvPr>
        </p:nvSpPr>
        <p:spPr>
          <a:xfrm>
            <a:off x="457200" y="1447800"/>
            <a:ext cx="7848600" cy="4800600"/>
          </a:xfrm>
        </p:spPr>
        <p:txBody>
          <a:bodyPr>
            <a:normAutofit/>
          </a:bodyPr>
          <a:lstStyle/>
          <a:p>
            <a:r>
              <a:rPr lang="en-US" dirty="0" smtClean="0"/>
              <a:t>The before school program starts at 7:00 AM.  You may drop your students off at the gym door </a:t>
            </a:r>
            <a:r>
              <a:rPr lang="en-US" b="1" u="sng" dirty="0" smtClean="0"/>
              <a:t>until 7:50</a:t>
            </a:r>
            <a:r>
              <a:rPr lang="en-US" dirty="0" smtClean="0"/>
              <a:t>.</a:t>
            </a:r>
          </a:p>
          <a:p>
            <a:pPr lvl="1"/>
            <a:r>
              <a:rPr lang="en-US" i="1" u="sng" dirty="0" smtClean="0"/>
              <a:t>After 7:50 </a:t>
            </a:r>
            <a:r>
              <a:rPr lang="en-US" dirty="0" smtClean="0"/>
              <a:t>you must park in the parking lot and walk your child in.</a:t>
            </a:r>
          </a:p>
          <a:p>
            <a:r>
              <a:rPr lang="en-US" sz="2000" dirty="0" smtClean="0"/>
              <a:t>Wake County Policy states that parents are required to enter the school to drop their children off for Before School Programs.</a:t>
            </a:r>
            <a:r>
              <a:rPr lang="en-US" dirty="0" smtClean="0"/>
              <a:t> </a:t>
            </a:r>
            <a:r>
              <a:rPr lang="en-US" b="1" dirty="0" smtClean="0"/>
              <a:t> Parents must sign their child in before leaving!</a:t>
            </a:r>
          </a:p>
          <a:p>
            <a:r>
              <a:rPr lang="en-US" dirty="0" smtClean="0"/>
              <a:t>To sign in and sign out, you will be required to initial next to your child’s name on the sign in or sign out chart.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914400"/>
          </a:xfrm>
        </p:spPr>
        <p:txBody>
          <a:bodyPr>
            <a:normAutofit fontScale="90000"/>
          </a:bodyPr>
          <a:lstStyle/>
          <a:p>
            <a:r>
              <a:rPr lang="en-US" b="1" dirty="0" smtClean="0">
                <a:solidFill>
                  <a:schemeClr val="accent2">
                    <a:lumMod val="75000"/>
                  </a:schemeClr>
                </a:solidFill>
              </a:rPr>
              <a:t>Pick up and Drop Off procedures</a:t>
            </a:r>
            <a:br>
              <a:rPr lang="en-US" b="1" dirty="0" smtClean="0">
                <a:solidFill>
                  <a:schemeClr val="accent2">
                    <a:lumMod val="75000"/>
                  </a:schemeClr>
                </a:solidFill>
              </a:rPr>
            </a:br>
            <a:r>
              <a:rPr lang="en-US" b="1" dirty="0" smtClean="0">
                <a:solidFill>
                  <a:schemeClr val="accent2">
                    <a:lumMod val="75000"/>
                  </a:schemeClr>
                </a:solidFill>
              </a:rPr>
              <a:t>**After School**</a:t>
            </a:r>
            <a:endParaRPr lang="en-US" b="1" dirty="0">
              <a:solidFill>
                <a:schemeClr val="accent2">
                  <a:lumMod val="75000"/>
                </a:schemeClr>
              </a:solidFill>
            </a:endParaRPr>
          </a:p>
        </p:txBody>
      </p:sp>
      <p:sp>
        <p:nvSpPr>
          <p:cNvPr id="3" name="Content Placeholder 2"/>
          <p:cNvSpPr>
            <a:spLocks noGrp="1"/>
          </p:cNvSpPr>
          <p:nvPr>
            <p:ph sz="quarter" idx="1"/>
          </p:nvPr>
        </p:nvSpPr>
        <p:spPr>
          <a:xfrm>
            <a:off x="381000" y="1295400"/>
            <a:ext cx="8001000" cy="5029200"/>
          </a:xfrm>
        </p:spPr>
        <p:txBody>
          <a:bodyPr>
            <a:normAutofit/>
          </a:bodyPr>
          <a:lstStyle/>
          <a:p>
            <a:r>
              <a:rPr lang="en-US" sz="2800" dirty="0" smtClean="0"/>
              <a:t>The after school program starts at </a:t>
            </a:r>
            <a:r>
              <a:rPr lang="en-US" sz="2800" b="1" dirty="0" smtClean="0"/>
              <a:t>3:15</a:t>
            </a:r>
            <a:r>
              <a:rPr lang="en-US" sz="2800" dirty="0" smtClean="0"/>
              <a:t>.  You may pick your students up </a:t>
            </a:r>
            <a:r>
              <a:rPr lang="en-US" sz="2800" dirty="0" smtClean="0"/>
              <a:t>in </a:t>
            </a:r>
            <a:r>
              <a:rPr lang="en-US" sz="2800" dirty="0" smtClean="0"/>
              <a:t>the cafeteria </a:t>
            </a:r>
            <a:r>
              <a:rPr lang="en-US" sz="2800" dirty="0" smtClean="0"/>
              <a:t>starting </a:t>
            </a:r>
            <a:r>
              <a:rPr lang="en-US" sz="2800" dirty="0" smtClean="0"/>
              <a:t>at </a:t>
            </a:r>
            <a:r>
              <a:rPr lang="en-US" sz="2800" b="1" dirty="0" smtClean="0"/>
              <a:t>3:30</a:t>
            </a:r>
            <a:r>
              <a:rPr lang="en-US" sz="2800" dirty="0" smtClean="0"/>
              <a:t>.</a:t>
            </a:r>
          </a:p>
          <a:p>
            <a:pPr lvl="1"/>
            <a:r>
              <a:rPr lang="en-US" sz="2500" dirty="0" smtClean="0"/>
              <a:t>Per Wake County Policy you must park and enter the building through the exterior cafeteria doors to sign out your child.</a:t>
            </a:r>
          </a:p>
          <a:p>
            <a:r>
              <a:rPr lang="en-US" sz="2800" dirty="0" smtClean="0"/>
              <a:t>For </a:t>
            </a:r>
            <a:r>
              <a:rPr lang="en-US" sz="2800" dirty="0" smtClean="0"/>
              <a:t>safety purposes and a smooth dismissal, we would appreciate any pick-up changes via email or note from your child.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808038"/>
          </a:xfrm>
        </p:spPr>
        <p:txBody>
          <a:bodyPr/>
          <a:lstStyle/>
          <a:p>
            <a:r>
              <a:rPr lang="en-US" b="1" dirty="0" smtClean="0">
                <a:solidFill>
                  <a:schemeClr val="accent2">
                    <a:lumMod val="75000"/>
                  </a:schemeClr>
                </a:solidFill>
              </a:rPr>
              <a:t>Late Pick-up Fee</a:t>
            </a:r>
            <a:endParaRPr lang="en-US" b="1" dirty="0">
              <a:solidFill>
                <a:schemeClr val="accent2">
                  <a:lumMod val="75000"/>
                </a:schemeClr>
              </a:solidFill>
            </a:endParaRPr>
          </a:p>
        </p:txBody>
      </p:sp>
      <p:sp>
        <p:nvSpPr>
          <p:cNvPr id="3" name="Content Placeholder 2"/>
          <p:cNvSpPr>
            <a:spLocks noGrp="1"/>
          </p:cNvSpPr>
          <p:nvPr>
            <p:ph sz="quarter" idx="1"/>
          </p:nvPr>
        </p:nvSpPr>
        <p:spPr/>
        <p:txBody>
          <a:bodyPr/>
          <a:lstStyle/>
          <a:p>
            <a:r>
              <a:rPr lang="en-US" sz="2800" dirty="0" smtClean="0"/>
              <a:t>$5.00 per 15 minutes after 6:00 p.m.</a:t>
            </a:r>
          </a:p>
          <a:p>
            <a:pPr>
              <a:buNone/>
            </a:pPr>
            <a:endParaRPr lang="en-US" sz="2800" dirty="0" smtClean="0"/>
          </a:p>
          <a:p>
            <a:r>
              <a:rPr lang="en-US" sz="2800" dirty="0" smtClean="0"/>
              <a:t>$10.00 per 15 minutes after 6:30 p.m. </a:t>
            </a:r>
          </a:p>
          <a:p>
            <a:pPr>
              <a:buNone/>
            </a:pPr>
            <a:endParaRPr lang="en-US" sz="2800" dirty="0" smtClean="0"/>
          </a:p>
          <a:p>
            <a:r>
              <a:rPr lang="en-US" sz="2800" dirty="0" smtClean="0"/>
              <a:t>Excessive instances of late pick-up may result in termination of program participation by the principal.</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167</TotalTime>
  <Words>1485</Words>
  <Application>Microsoft Office PowerPoint</Application>
  <PresentationFormat>On-screen Show (4:3)</PresentationFormat>
  <Paragraphs>220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Sycamore Creek Elementary   Before and After school Program  Parent information meeting</vt:lpstr>
      <vt:lpstr>Schedule</vt:lpstr>
      <vt:lpstr>Snack</vt:lpstr>
      <vt:lpstr>Homework</vt:lpstr>
      <vt:lpstr>Outside Activities</vt:lpstr>
      <vt:lpstr>Inside Activities</vt:lpstr>
      <vt:lpstr>Pick up and Drop Off procedures **Before School**</vt:lpstr>
      <vt:lpstr>Pick up and Drop Off procedures **After School**</vt:lpstr>
      <vt:lpstr>Late Pick-up Fee</vt:lpstr>
      <vt:lpstr>Scheduled Early Release Days</vt:lpstr>
      <vt:lpstr>Inclement Weather Procedures</vt:lpstr>
      <vt:lpstr>In Case of Illness</vt:lpstr>
      <vt:lpstr>Discipline Procedures</vt:lpstr>
      <vt:lpstr>As Crocodiles we CHOMP</vt:lpstr>
      <vt:lpstr>Monthly Fees</vt:lpstr>
      <vt:lpstr>Monthly Fees</vt:lpstr>
      <vt:lpstr>Payment Schedule After: $155.83 per period $1417.50 Per year Before: $55.00 Per Period; $510.00 Per Year </vt:lpstr>
      <vt:lpstr>Late Payments</vt:lpstr>
      <vt:lpstr>Non-Sufficient Fund Checks</vt:lpstr>
      <vt:lpstr>THANKS FOR COMING!!  </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Sycamore Creek Elementary Before and After school Program!  Parent information meeting.</dc:title>
  <dc:creator>mbayles</dc:creator>
  <cp:lastModifiedBy>wcpss</cp:lastModifiedBy>
  <cp:revision>29</cp:revision>
  <dcterms:created xsi:type="dcterms:W3CDTF">2013-05-10T16:10:11Z</dcterms:created>
  <dcterms:modified xsi:type="dcterms:W3CDTF">2013-06-06T20:18:07Z</dcterms:modified>
</cp:coreProperties>
</file>